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57" r:id="rId3"/>
    <p:sldId id="278" r:id="rId4"/>
    <p:sldId id="273" r:id="rId5"/>
    <p:sldId id="258" r:id="rId6"/>
    <p:sldId id="259" r:id="rId7"/>
    <p:sldId id="264" r:id="rId8"/>
    <p:sldId id="260" r:id="rId9"/>
    <p:sldId id="271" r:id="rId10"/>
    <p:sldId id="282" r:id="rId11"/>
    <p:sldId id="281" r:id="rId12"/>
    <p:sldId id="280" r:id="rId13"/>
    <p:sldId id="261" r:id="rId14"/>
    <p:sldId id="262" r:id="rId15"/>
    <p:sldId id="263" r:id="rId16"/>
    <p:sldId id="266" r:id="rId17"/>
    <p:sldId id="267" r:id="rId18"/>
    <p:sldId id="268"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2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1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60152-5B4E-47B1-826D-BC8C957979A9}" type="datetimeFigureOut">
              <a:rPr lang="en-US" smtClean="0"/>
              <a:t>5/6/2021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1FF40-E467-4E6D-857B-B687F6F59A23}" type="slidenum">
              <a:rPr lang="en-US" smtClean="0"/>
              <a:t>‹#›</a:t>
            </a:fld>
            <a:endParaRPr lang="en-US"/>
          </a:p>
        </p:txBody>
      </p:sp>
    </p:spTree>
    <p:extLst>
      <p:ext uri="{BB962C8B-B14F-4D97-AF65-F5344CB8AC3E}">
        <p14:creationId xmlns:p14="http://schemas.microsoft.com/office/powerpoint/2010/main" val="403662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4122EC-B9F5-450F-8845-C06FB462173C}" type="datetime1">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420487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49668A-7182-46DB-8DD9-399231A832B8}" type="datetime1">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130481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054134-154A-42A8-8BCF-4F77F001ACE7}" type="datetime1">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68738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BAC67-AD14-497D-A359-6C8AE1CB8AA7}" type="datetime1">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58207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7CFEC5-5A93-4329-8F1B-144A10F95D22}" type="datetime1">
              <a:rPr lang="en-US" smtClean="0"/>
              <a:t>5/6/2021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52914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40AD0-F2AD-4425-A4A6-361E8804FF18}" type="datetime1">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218444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CE5795-C0DE-480E-9FD7-9CCAFDD5F4C2}" type="datetime1">
              <a:rPr lang="en-US" smtClean="0"/>
              <a:t>5/6/2021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160682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9A540A-499D-46F0-AAEC-9190D44D3499}" type="datetime1">
              <a:rPr lang="en-US" smtClean="0"/>
              <a:t>5/6/2021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41145-CDF6-4CB3-837B-6C06B318D261}" type="slidenum">
              <a:rPr lang="en-US" smtClean="0"/>
              <a:t>‹#›</a:t>
            </a:fld>
            <a:endParaRPr lang="en-US" dirty="0"/>
          </a:p>
        </p:txBody>
      </p:sp>
    </p:spTree>
    <p:extLst>
      <p:ext uri="{BB962C8B-B14F-4D97-AF65-F5344CB8AC3E}">
        <p14:creationId xmlns:p14="http://schemas.microsoft.com/office/powerpoint/2010/main" val="375159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8840E-850C-4309-A3E8-78A0AFE7DF2E}" type="datetime1">
              <a:rPr lang="en-US" smtClean="0"/>
              <a:t>5/6/2021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148378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860B03-3086-4C71-9481-C90279648496}" type="datetime1">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298936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A4BEDC-83B7-415F-9D60-86138EAD2C30}" type="datetime1">
              <a:rPr lang="en-US" smtClean="0"/>
              <a:t>5/6/2021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1145-CDF6-4CB3-837B-6C06B318D261}" type="slidenum">
              <a:rPr lang="en-US" smtClean="0"/>
              <a:t>‹#›</a:t>
            </a:fld>
            <a:endParaRPr lang="en-US"/>
          </a:p>
        </p:txBody>
      </p:sp>
    </p:spTree>
    <p:extLst>
      <p:ext uri="{BB962C8B-B14F-4D97-AF65-F5344CB8AC3E}">
        <p14:creationId xmlns:p14="http://schemas.microsoft.com/office/powerpoint/2010/main" val="417016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F2A13-FAF7-4D7C-AAEE-F8A9C6D75FD8}" type="datetime1">
              <a:rPr lang="en-US" smtClean="0"/>
              <a:t>5/6/2021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41145-CDF6-4CB3-837B-6C06B318D261}" type="slidenum">
              <a:rPr lang="en-US" smtClean="0"/>
              <a:t>‹#›</a:t>
            </a:fld>
            <a:endParaRPr lang="en-US"/>
          </a:p>
        </p:txBody>
      </p:sp>
    </p:spTree>
    <p:extLst>
      <p:ext uri="{BB962C8B-B14F-4D97-AF65-F5344CB8AC3E}">
        <p14:creationId xmlns:p14="http://schemas.microsoft.com/office/powerpoint/2010/main" val="3423420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Probe Station Quick Start</a:t>
            </a:r>
          </a:p>
        </p:txBody>
      </p:sp>
      <p:sp>
        <p:nvSpPr>
          <p:cNvPr id="3" name="Subtitle 2"/>
          <p:cNvSpPr>
            <a:spLocks noGrp="1"/>
          </p:cNvSpPr>
          <p:nvPr>
            <p:ph type="subTitle" idx="1"/>
          </p:nvPr>
        </p:nvSpPr>
        <p:spPr/>
        <p:txBody>
          <a:bodyPr/>
          <a:lstStyle/>
          <a:p>
            <a:r>
              <a:rPr lang="en-US" dirty="0"/>
              <a:t>E. Bawolek</a:t>
            </a:r>
          </a:p>
          <a:p>
            <a:r>
              <a:rPr lang="en-US" dirty="0"/>
              <a:t>January 12, 2021</a:t>
            </a:r>
          </a:p>
          <a:p>
            <a:r>
              <a:rPr lang="en-US" dirty="0"/>
              <a:t>Revised May 6, 2021</a:t>
            </a:r>
          </a:p>
        </p:txBody>
      </p:sp>
    </p:spTree>
    <p:extLst>
      <p:ext uri="{BB962C8B-B14F-4D97-AF65-F5344CB8AC3E}">
        <p14:creationId xmlns:p14="http://schemas.microsoft.com/office/powerpoint/2010/main" val="95442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EF5D2-064A-4CA5-A6B0-F71B59B68E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64" t="30894" r="21818" b="7315"/>
          <a:stretch/>
        </p:blipFill>
        <p:spPr>
          <a:xfrm>
            <a:off x="6943852" y="683269"/>
            <a:ext cx="4318880" cy="5718956"/>
          </a:xfrm>
          <a:prstGeom prst="rect">
            <a:avLst/>
          </a:prstGeom>
        </p:spPr>
      </p:pic>
      <p:sp>
        <p:nvSpPr>
          <p:cNvPr id="2" name="Title 1">
            <a:extLst>
              <a:ext uri="{FF2B5EF4-FFF2-40B4-BE49-F238E27FC236}">
                <a16:creationId xmlns:a16="http://schemas.microsoft.com/office/drawing/2014/main" id="{EAFE4A7C-84C7-44C9-BF17-FADFAC5E4472}"/>
              </a:ext>
            </a:extLst>
          </p:cNvPr>
          <p:cNvSpPr>
            <a:spLocks noGrp="1"/>
          </p:cNvSpPr>
          <p:nvPr>
            <p:ph type="title"/>
          </p:nvPr>
        </p:nvSpPr>
        <p:spPr>
          <a:xfrm>
            <a:off x="464243" y="200679"/>
            <a:ext cx="5874834" cy="1325563"/>
          </a:xfrm>
        </p:spPr>
        <p:txBody>
          <a:bodyPr>
            <a:normAutofit fontScale="90000"/>
          </a:bodyPr>
          <a:lstStyle/>
          <a:p>
            <a:pPr algn="ctr"/>
            <a:r>
              <a:rPr lang="en-US" dirty="0"/>
              <a:t>Our Typical Configuration</a:t>
            </a:r>
            <a:br>
              <a:rPr lang="en-US" dirty="0"/>
            </a:br>
            <a:r>
              <a:rPr lang="en-US" dirty="0"/>
              <a:t>Outside Bulkhead #1:</a:t>
            </a:r>
            <a:br>
              <a:rPr lang="en-US" dirty="0"/>
            </a:br>
            <a:r>
              <a:rPr lang="en-US" dirty="0"/>
              <a:t>Keithley 237 SMU</a:t>
            </a:r>
          </a:p>
        </p:txBody>
      </p:sp>
      <p:sp>
        <p:nvSpPr>
          <p:cNvPr id="3" name="Slide Number Placeholder 2">
            <a:extLst>
              <a:ext uri="{FF2B5EF4-FFF2-40B4-BE49-F238E27FC236}">
                <a16:creationId xmlns:a16="http://schemas.microsoft.com/office/drawing/2014/main" id="{E618F35E-ECD6-4FDB-A97F-53EC3FEDD441}"/>
              </a:ext>
            </a:extLst>
          </p:cNvPr>
          <p:cNvSpPr>
            <a:spLocks noGrp="1"/>
          </p:cNvSpPr>
          <p:nvPr>
            <p:ph type="sldNum" sz="quarter" idx="12"/>
          </p:nvPr>
        </p:nvSpPr>
        <p:spPr/>
        <p:txBody>
          <a:bodyPr/>
          <a:lstStyle/>
          <a:p>
            <a:fld id="{10841145-CDF6-4CB3-837B-6C06B318D261}" type="slidenum">
              <a:rPr lang="en-US" smtClean="0"/>
              <a:t>10</a:t>
            </a:fld>
            <a:endParaRPr lang="en-US" dirty="0"/>
          </a:p>
        </p:txBody>
      </p:sp>
      <p:sp>
        <p:nvSpPr>
          <p:cNvPr id="6" name="TextBox 5">
            <a:extLst>
              <a:ext uri="{FF2B5EF4-FFF2-40B4-BE49-F238E27FC236}">
                <a16:creationId xmlns:a16="http://schemas.microsoft.com/office/drawing/2014/main" id="{ADD69AA5-7B39-4B1C-96B1-736BD6C890F3}"/>
              </a:ext>
            </a:extLst>
          </p:cNvPr>
          <p:cNvSpPr txBox="1"/>
          <p:nvPr/>
        </p:nvSpPr>
        <p:spPr>
          <a:xfrm>
            <a:off x="313926" y="1673362"/>
            <a:ext cx="597705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This is how we typically configure the probe station connections</a:t>
            </a:r>
          </a:p>
          <a:p>
            <a:pPr marL="742950" lvl="1" indent="-285750">
              <a:buFont typeface="Arial" panose="020B0604020202020204" pitchFamily="34" charset="0"/>
              <a:buChar char="•"/>
            </a:pPr>
            <a:r>
              <a:rPr lang="en-US" dirty="0"/>
              <a:t>You may set up differently according to your needs and preference</a:t>
            </a:r>
          </a:p>
          <a:p>
            <a:pPr marL="285750" indent="-285750">
              <a:buFont typeface="Arial" panose="020B0604020202020204" pitchFamily="34" charset="0"/>
              <a:buChar char="•"/>
            </a:pPr>
            <a:r>
              <a:rPr lang="en-US" dirty="0"/>
              <a:t>Remember: Other users may change things around</a:t>
            </a:r>
          </a:p>
          <a:p>
            <a:pPr marL="742950" lvl="1" indent="-285750">
              <a:buFont typeface="Arial" panose="020B0604020202020204" pitchFamily="34" charset="0"/>
              <a:buChar char="•"/>
            </a:pPr>
            <a:r>
              <a:rPr lang="en-US" dirty="0"/>
              <a:t>Trace the wiring!</a:t>
            </a:r>
          </a:p>
          <a:p>
            <a:pPr marL="742950" lvl="1" indent="-285750">
              <a:buFont typeface="Arial" panose="020B0604020202020204" pitchFamily="34" charset="0"/>
              <a:buChar char="•"/>
            </a:pPr>
            <a:r>
              <a:rPr lang="en-US" dirty="0"/>
              <a:t>Check </a:t>
            </a:r>
            <a:r>
              <a:rPr lang="en-US" i="1" dirty="0"/>
              <a:t>your</a:t>
            </a:r>
            <a:r>
              <a:rPr lang="en-US" dirty="0"/>
              <a:t> connections!</a:t>
            </a:r>
          </a:p>
        </p:txBody>
      </p:sp>
      <p:cxnSp>
        <p:nvCxnSpPr>
          <p:cNvPr id="14" name="Straight Connector 13">
            <a:extLst>
              <a:ext uri="{FF2B5EF4-FFF2-40B4-BE49-F238E27FC236}">
                <a16:creationId xmlns:a16="http://schemas.microsoft.com/office/drawing/2014/main" id="{B377A9A8-F6CE-4BB7-B83C-FD5ACE6A3B26}"/>
              </a:ext>
            </a:extLst>
          </p:cNvPr>
          <p:cNvCxnSpPr>
            <a:cxnSpLocks/>
          </p:cNvCxnSpPr>
          <p:nvPr/>
        </p:nvCxnSpPr>
        <p:spPr>
          <a:xfrm flipH="1" flipV="1">
            <a:off x="5688150" y="4819597"/>
            <a:ext cx="2652962" cy="58874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86804C2-42D0-4307-B47E-5A5E3E48E20C}"/>
              </a:ext>
            </a:extLst>
          </p:cNvPr>
          <p:cNvSpPr txBox="1"/>
          <p:nvPr/>
        </p:nvSpPr>
        <p:spPr>
          <a:xfrm>
            <a:off x="2359463" y="4472567"/>
            <a:ext cx="1342803" cy="369332"/>
          </a:xfrm>
          <a:prstGeom prst="rect">
            <a:avLst/>
          </a:prstGeom>
          <a:noFill/>
        </p:spPr>
        <p:txBody>
          <a:bodyPr wrap="none" rtlCol="0">
            <a:spAutoFit/>
          </a:bodyPr>
          <a:lstStyle/>
          <a:p>
            <a:r>
              <a:rPr lang="en-US" dirty="0"/>
              <a:t>Keithley 237</a:t>
            </a:r>
          </a:p>
        </p:txBody>
      </p:sp>
      <p:sp>
        <p:nvSpPr>
          <p:cNvPr id="16" name="TextBox 15">
            <a:extLst>
              <a:ext uri="{FF2B5EF4-FFF2-40B4-BE49-F238E27FC236}">
                <a16:creationId xmlns:a16="http://schemas.microsoft.com/office/drawing/2014/main" id="{FFD2F4DC-7945-4CD8-9CB0-1161F7EEFD94}"/>
              </a:ext>
            </a:extLst>
          </p:cNvPr>
          <p:cNvSpPr txBox="1"/>
          <p:nvPr/>
        </p:nvSpPr>
        <p:spPr>
          <a:xfrm>
            <a:off x="3614023" y="4334068"/>
            <a:ext cx="1919949" cy="646331"/>
          </a:xfrm>
          <a:prstGeom prst="rect">
            <a:avLst/>
          </a:prstGeom>
          <a:noFill/>
        </p:spPr>
        <p:txBody>
          <a:bodyPr wrap="none" rtlCol="0">
            <a:spAutoFit/>
          </a:bodyPr>
          <a:lstStyle/>
          <a:p>
            <a:r>
              <a:rPr lang="en-US" dirty="0"/>
              <a:t>OUTPUT LO (Coax)</a:t>
            </a:r>
          </a:p>
          <a:p>
            <a:r>
              <a:rPr lang="en-US" dirty="0"/>
              <a:t>OUTPUT HI (</a:t>
            </a:r>
            <a:r>
              <a:rPr lang="en-US" dirty="0" err="1"/>
              <a:t>Triax</a:t>
            </a:r>
            <a:r>
              <a:rPr lang="en-US" dirty="0"/>
              <a:t>)</a:t>
            </a:r>
          </a:p>
        </p:txBody>
      </p:sp>
      <p:cxnSp>
        <p:nvCxnSpPr>
          <p:cNvPr id="24" name="Straight Connector 23">
            <a:extLst>
              <a:ext uri="{FF2B5EF4-FFF2-40B4-BE49-F238E27FC236}">
                <a16:creationId xmlns:a16="http://schemas.microsoft.com/office/drawing/2014/main" id="{22EF4B87-5144-4D30-8A47-1F8E37300599}"/>
              </a:ext>
            </a:extLst>
          </p:cNvPr>
          <p:cNvCxnSpPr>
            <a:cxnSpLocks/>
          </p:cNvCxnSpPr>
          <p:nvPr/>
        </p:nvCxnSpPr>
        <p:spPr>
          <a:xfrm flipH="1">
            <a:off x="5688150" y="2457061"/>
            <a:ext cx="3500455" cy="2037808"/>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71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guitar&#10;&#10;Description automatically generated with low confidence">
            <a:extLst>
              <a:ext uri="{FF2B5EF4-FFF2-40B4-BE49-F238E27FC236}">
                <a16:creationId xmlns:a16="http://schemas.microsoft.com/office/drawing/2014/main" id="{235E391B-FBE4-44F3-8A51-78563F01B7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654" t="23740" r="13071" b="7314"/>
          <a:stretch/>
        </p:blipFill>
        <p:spPr>
          <a:xfrm>
            <a:off x="7386485" y="435727"/>
            <a:ext cx="3775886" cy="5956400"/>
          </a:xfrm>
          <a:prstGeom prst="rect">
            <a:avLst/>
          </a:prstGeom>
        </p:spPr>
      </p:pic>
      <p:sp>
        <p:nvSpPr>
          <p:cNvPr id="2" name="Title 1">
            <a:extLst>
              <a:ext uri="{FF2B5EF4-FFF2-40B4-BE49-F238E27FC236}">
                <a16:creationId xmlns:a16="http://schemas.microsoft.com/office/drawing/2014/main" id="{EAFE4A7C-84C7-44C9-BF17-FADFAC5E4472}"/>
              </a:ext>
            </a:extLst>
          </p:cNvPr>
          <p:cNvSpPr>
            <a:spLocks noGrp="1"/>
          </p:cNvSpPr>
          <p:nvPr>
            <p:ph type="title"/>
          </p:nvPr>
        </p:nvSpPr>
        <p:spPr>
          <a:xfrm>
            <a:off x="461011" y="506879"/>
            <a:ext cx="5874834" cy="1325563"/>
          </a:xfrm>
        </p:spPr>
        <p:txBody>
          <a:bodyPr>
            <a:normAutofit fontScale="90000"/>
          </a:bodyPr>
          <a:lstStyle/>
          <a:p>
            <a:pPr algn="ctr"/>
            <a:r>
              <a:rPr lang="en-US" dirty="0"/>
              <a:t>Our Typical Configuration</a:t>
            </a:r>
            <a:br>
              <a:rPr lang="en-US" dirty="0"/>
            </a:br>
            <a:r>
              <a:rPr lang="en-US" dirty="0"/>
              <a:t>Outside Bulkhead #2:</a:t>
            </a:r>
            <a:br>
              <a:rPr lang="en-US" dirty="0"/>
            </a:br>
            <a:r>
              <a:rPr lang="en-US" dirty="0"/>
              <a:t>HP4284A</a:t>
            </a:r>
          </a:p>
        </p:txBody>
      </p:sp>
      <p:sp>
        <p:nvSpPr>
          <p:cNvPr id="3" name="Slide Number Placeholder 2">
            <a:extLst>
              <a:ext uri="{FF2B5EF4-FFF2-40B4-BE49-F238E27FC236}">
                <a16:creationId xmlns:a16="http://schemas.microsoft.com/office/drawing/2014/main" id="{E618F35E-ECD6-4FDB-A97F-53EC3FEDD441}"/>
              </a:ext>
            </a:extLst>
          </p:cNvPr>
          <p:cNvSpPr>
            <a:spLocks noGrp="1"/>
          </p:cNvSpPr>
          <p:nvPr>
            <p:ph type="sldNum" sz="quarter" idx="12"/>
          </p:nvPr>
        </p:nvSpPr>
        <p:spPr/>
        <p:txBody>
          <a:bodyPr/>
          <a:lstStyle/>
          <a:p>
            <a:fld id="{10841145-CDF6-4CB3-837B-6C06B318D261}" type="slidenum">
              <a:rPr lang="en-US" smtClean="0"/>
              <a:t>11</a:t>
            </a:fld>
            <a:endParaRPr lang="en-US" dirty="0"/>
          </a:p>
        </p:txBody>
      </p:sp>
      <p:sp>
        <p:nvSpPr>
          <p:cNvPr id="6" name="TextBox 5">
            <a:extLst>
              <a:ext uri="{FF2B5EF4-FFF2-40B4-BE49-F238E27FC236}">
                <a16:creationId xmlns:a16="http://schemas.microsoft.com/office/drawing/2014/main" id="{ADD69AA5-7B39-4B1C-96B1-736BD6C890F3}"/>
              </a:ext>
            </a:extLst>
          </p:cNvPr>
          <p:cNvSpPr txBox="1"/>
          <p:nvPr/>
        </p:nvSpPr>
        <p:spPr>
          <a:xfrm>
            <a:off x="542100" y="2039848"/>
            <a:ext cx="597705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This is how we typically configure the probe station connections</a:t>
            </a:r>
          </a:p>
          <a:p>
            <a:pPr marL="742950" lvl="1" indent="-285750">
              <a:buFont typeface="Arial" panose="020B0604020202020204" pitchFamily="34" charset="0"/>
              <a:buChar char="•"/>
            </a:pPr>
            <a:r>
              <a:rPr lang="en-US" dirty="0"/>
              <a:t>You may set up differently according to your needs and preference</a:t>
            </a:r>
          </a:p>
          <a:p>
            <a:pPr marL="285750" indent="-285750">
              <a:buFont typeface="Arial" panose="020B0604020202020204" pitchFamily="34" charset="0"/>
              <a:buChar char="•"/>
            </a:pPr>
            <a:r>
              <a:rPr lang="en-US" dirty="0"/>
              <a:t>Remember: Other users may change things around</a:t>
            </a:r>
          </a:p>
          <a:p>
            <a:pPr marL="742950" lvl="1" indent="-285750">
              <a:buFont typeface="Arial" panose="020B0604020202020204" pitchFamily="34" charset="0"/>
              <a:buChar char="•"/>
            </a:pPr>
            <a:r>
              <a:rPr lang="en-US" dirty="0"/>
              <a:t>Trace the wiring!</a:t>
            </a:r>
          </a:p>
          <a:p>
            <a:pPr marL="742950" lvl="1" indent="-285750">
              <a:buFont typeface="Arial" panose="020B0604020202020204" pitchFamily="34" charset="0"/>
              <a:buChar char="•"/>
            </a:pPr>
            <a:r>
              <a:rPr lang="en-US" dirty="0"/>
              <a:t>Check </a:t>
            </a:r>
            <a:r>
              <a:rPr lang="en-US" i="1" dirty="0"/>
              <a:t>your</a:t>
            </a:r>
            <a:r>
              <a:rPr lang="en-US" dirty="0"/>
              <a:t> connections!</a:t>
            </a:r>
          </a:p>
        </p:txBody>
      </p:sp>
      <p:cxnSp>
        <p:nvCxnSpPr>
          <p:cNvPr id="21" name="Straight Connector 20">
            <a:extLst>
              <a:ext uri="{FF2B5EF4-FFF2-40B4-BE49-F238E27FC236}">
                <a16:creationId xmlns:a16="http://schemas.microsoft.com/office/drawing/2014/main" id="{928C840C-3528-42D4-9F29-6DBD4C0B9399}"/>
              </a:ext>
            </a:extLst>
          </p:cNvPr>
          <p:cNvCxnSpPr>
            <a:cxnSpLocks/>
          </p:cNvCxnSpPr>
          <p:nvPr/>
        </p:nvCxnSpPr>
        <p:spPr>
          <a:xfrm flipH="1">
            <a:off x="5314349" y="3055510"/>
            <a:ext cx="3296251" cy="1872931"/>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22" name="TextBox 21">
            <a:extLst>
              <a:ext uri="{FF2B5EF4-FFF2-40B4-BE49-F238E27FC236}">
                <a16:creationId xmlns:a16="http://schemas.microsoft.com/office/drawing/2014/main" id="{F1165E12-281D-47A1-8E48-B8AB242D5DFB}"/>
              </a:ext>
            </a:extLst>
          </p:cNvPr>
          <p:cNvSpPr txBox="1"/>
          <p:nvPr/>
        </p:nvSpPr>
        <p:spPr>
          <a:xfrm>
            <a:off x="2328816" y="4607281"/>
            <a:ext cx="1048685" cy="369332"/>
          </a:xfrm>
          <a:prstGeom prst="rect">
            <a:avLst/>
          </a:prstGeom>
          <a:noFill/>
        </p:spPr>
        <p:txBody>
          <a:bodyPr wrap="none" rtlCol="0">
            <a:spAutoFit/>
          </a:bodyPr>
          <a:lstStyle/>
          <a:p>
            <a:r>
              <a:rPr lang="en-US" dirty="0"/>
              <a:t>HP4284A</a:t>
            </a:r>
          </a:p>
        </p:txBody>
      </p:sp>
      <p:sp>
        <p:nvSpPr>
          <p:cNvPr id="23" name="TextBox 22">
            <a:extLst>
              <a:ext uri="{FF2B5EF4-FFF2-40B4-BE49-F238E27FC236}">
                <a16:creationId xmlns:a16="http://schemas.microsoft.com/office/drawing/2014/main" id="{05D5B20B-B731-4CC0-A862-BD289E30192F}"/>
              </a:ext>
            </a:extLst>
          </p:cNvPr>
          <p:cNvSpPr txBox="1"/>
          <p:nvPr/>
        </p:nvSpPr>
        <p:spPr>
          <a:xfrm>
            <a:off x="3286824" y="4468782"/>
            <a:ext cx="1982915" cy="646331"/>
          </a:xfrm>
          <a:prstGeom prst="rect">
            <a:avLst/>
          </a:prstGeom>
          <a:noFill/>
        </p:spPr>
        <p:txBody>
          <a:bodyPr wrap="none" rtlCol="0">
            <a:spAutoFit/>
          </a:bodyPr>
          <a:lstStyle/>
          <a:p>
            <a:r>
              <a:rPr lang="en-US" dirty="0"/>
              <a:t>LCUR/LPOT (Coax)</a:t>
            </a:r>
          </a:p>
          <a:p>
            <a:r>
              <a:rPr lang="en-US" dirty="0"/>
              <a:t>HCUR/HPOT (Coax)</a:t>
            </a:r>
          </a:p>
        </p:txBody>
      </p:sp>
      <p:cxnSp>
        <p:nvCxnSpPr>
          <p:cNvPr id="24" name="Straight Connector 23">
            <a:extLst>
              <a:ext uri="{FF2B5EF4-FFF2-40B4-BE49-F238E27FC236}">
                <a16:creationId xmlns:a16="http://schemas.microsoft.com/office/drawing/2014/main" id="{85957EF9-1C9A-4CC1-8787-F8F93919F2E0}"/>
              </a:ext>
            </a:extLst>
          </p:cNvPr>
          <p:cNvCxnSpPr>
            <a:cxnSpLocks/>
          </p:cNvCxnSpPr>
          <p:nvPr/>
        </p:nvCxnSpPr>
        <p:spPr>
          <a:xfrm flipH="1">
            <a:off x="5214657" y="2375997"/>
            <a:ext cx="3376632" cy="2208782"/>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34210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guitar&#10;&#10;Description automatically generated with low confidence">
            <a:extLst>
              <a:ext uri="{FF2B5EF4-FFF2-40B4-BE49-F238E27FC236}">
                <a16:creationId xmlns:a16="http://schemas.microsoft.com/office/drawing/2014/main" id="{D40DCA4E-59A0-412D-9969-6F333832CF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26" t="16800" r="20607" b="21682"/>
          <a:stretch/>
        </p:blipFill>
        <p:spPr>
          <a:xfrm>
            <a:off x="6957150" y="466344"/>
            <a:ext cx="4396649" cy="5983960"/>
          </a:xfrm>
          <a:prstGeom prst="rect">
            <a:avLst/>
          </a:prstGeom>
        </p:spPr>
      </p:pic>
      <p:sp>
        <p:nvSpPr>
          <p:cNvPr id="2" name="Title 1">
            <a:extLst>
              <a:ext uri="{FF2B5EF4-FFF2-40B4-BE49-F238E27FC236}">
                <a16:creationId xmlns:a16="http://schemas.microsoft.com/office/drawing/2014/main" id="{EAFE4A7C-84C7-44C9-BF17-FADFAC5E4472}"/>
              </a:ext>
            </a:extLst>
          </p:cNvPr>
          <p:cNvSpPr>
            <a:spLocks noGrp="1"/>
          </p:cNvSpPr>
          <p:nvPr>
            <p:ph type="title"/>
          </p:nvPr>
        </p:nvSpPr>
        <p:spPr>
          <a:xfrm>
            <a:off x="464243" y="200679"/>
            <a:ext cx="5874834" cy="1325563"/>
          </a:xfrm>
        </p:spPr>
        <p:txBody>
          <a:bodyPr>
            <a:normAutofit fontScale="90000"/>
          </a:bodyPr>
          <a:lstStyle/>
          <a:p>
            <a:pPr algn="ctr"/>
            <a:r>
              <a:rPr lang="en-US" dirty="0"/>
              <a:t>Our Typical Configuration</a:t>
            </a:r>
            <a:br>
              <a:rPr lang="en-US" dirty="0"/>
            </a:br>
            <a:r>
              <a:rPr lang="en-US" dirty="0"/>
              <a:t>Outside Bulkhead #3:</a:t>
            </a:r>
            <a:br>
              <a:rPr lang="en-US" dirty="0"/>
            </a:br>
            <a:r>
              <a:rPr lang="en-US" dirty="0"/>
              <a:t>Keithley 4200SCS</a:t>
            </a:r>
          </a:p>
        </p:txBody>
      </p:sp>
      <p:sp>
        <p:nvSpPr>
          <p:cNvPr id="3" name="Slide Number Placeholder 2">
            <a:extLst>
              <a:ext uri="{FF2B5EF4-FFF2-40B4-BE49-F238E27FC236}">
                <a16:creationId xmlns:a16="http://schemas.microsoft.com/office/drawing/2014/main" id="{E618F35E-ECD6-4FDB-A97F-53EC3FEDD441}"/>
              </a:ext>
            </a:extLst>
          </p:cNvPr>
          <p:cNvSpPr>
            <a:spLocks noGrp="1"/>
          </p:cNvSpPr>
          <p:nvPr>
            <p:ph type="sldNum" sz="quarter" idx="12"/>
          </p:nvPr>
        </p:nvSpPr>
        <p:spPr/>
        <p:txBody>
          <a:bodyPr/>
          <a:lstStyle/>
          <a:p>
            <a:fld id="{10841145-CDF6-4CB3-837B-6C06B318D261}" type="slidenum">
              <a:rPr lang="en-US" smtClean="0"/>
              <a:t>12</a:t>
            </a:fld>
            <a:endParaRPr lang="en-US" dirty="0"/>
          </a:p>
        </p:txBody>
      </p:sp>
      <p:sp>
        <p:nvSpPr>
          <p:cNvPr id="6" name="TextBox 5">
            <a:extLst>
              <a:ext uri="{FF2B5EF4-FFF2-40B4-BE49-F238E27FC236}">
                <a16:creationId xmlns:a16="http://schemas.microsoft.com/office/drawing/2014/main" id="{ADD69AA5-7B39-4B1C-96B1-736BD6C890F3}"/>
              </a:ext>
            </a:extLst>
          </p:cNvPr>
          <p:cNvSpPr txBox="1"/>
          <p:nvPr/>
        </p:nvSpPr>
        <p:spPr>
          <a:xfrm>
            <a:off x="464243" y="1931954"/>
            <a:ext cx="597705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This is how we typically configure the probe station connections</a:t>
            </a:r>
          </a:p>
          <a:p>
            <a:pPr marL="742950" lvl="1" indent="-285750">
              <a:buFont typeface="Arial" panose="020B0604020202020204" pitchFamily="34" charset="0"/>
              <a:buChar char="•"/>
            </a:pPr>
            <a:r>
              <a:rPr lang="en-US" dirty="0"/>
              <a:t>You may set up differently according to your needs and preference</a:t>
            </a:r>
          </a:p>
          <a:p>
            <a:pPr marL="285750" indent="-285750">
              <a:buFont typeface="Arial" panose="020B0604020202020204" pitchFamily="34" charset="0"/>
              <a:buChar char="•"/>
            </a:pPr>
            <a:r>
              <a:rPr lang="en-US" dirty="0"/>
              <a:t>Remember: Other users may change things around</a:t>
            </a:r>
          </a:p>
          <a:p>
            <a:pPr marL="742950" lvl="1" indent="-285750">
              <a:buFont typeface="Arial" panose="020B0604020202020204" pitchFamily="34" charset="0"/>
              <a:buChar char="•"/>
            </a:pPr>
            <a:r>
              <a:rPr lang="en-US" dirty="0"/>
              <a:t>Trace the wiring!</a:t>
            </a:r>
          </a:p>
          <a:p>
            <a:pPr marL="742950" lvl="1" indent="-285750">
              <a:buFont typeface="Arial" panose="020B0604020202020204" pitchFamily="34" charset="0"/>
              <a:buChar char="•"/>
            </a:pPr>
            <a:r>
              <a:rPr lang="en-US" dirty="0"/>
              <a:t>Check </a:t>
            </a:r>
            <a:r>
              <a:rPr lang="en-US" i="1" dirty="0"/>
              <a:t>your</a:t>
            </a:r>
            <a:r>
              <a:rPr lang="en-US" dirty="0"/>
              <a:t> connections!</a:t>
            </a:r>
          </a:p>
        </p:txBody>
      </p:sp>
      <p:cxnSp>
        <p:nvCxnSpPr>
          <p:cNvPr id="9" name="Straight Connector 8">
            <a:extLst>
              <a:ext uri="{FF2B5EF4-FFF2-40B4-BE49-F238E27FC236}">
                <a16:creationId xmlns:a16="http://schemas.microsoft.com/office/drawing/2014/main" id="{44B3C1EE-748E-4C2A-AC8C-29EA0197811F}"/>
              </a:ext>
            </a:extLst>
          </p:cNvPr>
          <p:cNvCxnSpPr>
            <a:cxnSpLocks/>
          </p:cNvCxnSpPr>
          <p:nvPr/>
        </p:nvCxnSpPr>
        <p:spPr>
          <a:xfrm flipH="1">
            <a:off x="5319386" y="5678424"/>
            <a:ext cx="3291214" cy="902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4DD0E39-E3F2-43E7-8EA8-67046B6186C8}"/>
              </a:ext>
            </a:extLst>
          </p:cNvPr>
          <p:cNvSpPr txBox="1"/>
          <p:nvPr/>
        </p:nvSpPr>
        <p:spPr>
          <a:xfrm>
            <a:off x="2352320" y="5455969"/>
            <a:ext cx="1794850" cy="369332"/>
          </a:xfrm>
          <a:prstGeom prst="rect">
            <a:avLst/>
          </a:prstGeom>
          <a:noFill/>
        </p:spPr>
        <p:txBody>
          <a:bodyPr wrap="none" rtlCol="0">
            <a:spAutoFit/>
          </a:bodyPr>
          <a:lstStyle/>
          <a:p>
            <a:r>
              <a:rPr lang="en-US" dirty="0"/>
              <a:t>Keithley 4200SCS</a:t>
            </a:r>
          </a:p>
        </p:txBody>
      </p:sp>
      <p:sp>
        <p:nvSpPr>
          <p:cNvPr id="11" name="TextBox 10">
            <a:extLst>
              <a:ext uri="{FF2B5EF4-FFF2-40B4-BE49-F238E27FC236}">
                <a16:creationId xmlns:a16="http://schemas.microsoft.com/office/drawing/2014/main" id="{ED36FDFA-407D-4D35-82E5-EEF4BECBDDAB}"/>
              </a:ext>
            </a:extLst>
          </p:cNvPr>
          <p:cNvSpPr txBox="1"/>
          <p:nvPr/>
        </p:nvSpPr>
        <p:spPr>
          <a:xfrm>
            <a:off x="4009219" y="5317470"/>
            <a:ext cx="1384931" cy="646331"/>
          </a:xfrm>
          <a:prstGeom prst="rect">
            <a:avLst/>
          </a:prstGeom>
          <a:noFill/>
        </p:spPr>
        <p:txBody>
          <a:bodyPr wrap="none" rtlCol="0">
            <a:spAutoFit/>
          </a:bodyPr>
          <a:lstStyle/>
          <a:p>
            <a:r>
              <a:rPr lang="en-US" dirty="0"/>
              <a:t>GND  (</a:t>
            </a:r>
            <a:r>
              <a:rPr lang="en-US" dirty="0" err="1"/>
              <a:t>Triax</a:t>
            </a:r>
            <a:r>
              <a:rPr lang="en-US" dirty="0"/>
              <a:t>)</a:t>
            </a:r>
          </a:p>
          <a:p>
            <a:r>
              <a:rPr lang="en-US" dirty="0"/>
              <a:t>SMU1 (</a:t>
            </a:r>
            <a:r>
              <a:rPr lang="en-US" dirty="0" err="1"/>
              <a:t>Triax</a:t>
            </a:r>
            <a:r>
              <a:rPr lang="en-US" dirty="0"/>
              <a:t>)</a:t>
            </a:r>
          </a:p>
        </p:txBody>
      </p:sp>
      <p:cxnSp>
        <p:nvCxnSpPr>
          <p:cNvPr id="24" name="Straight Connector 23">
            <a:extLst>
              <a:ext uri="{FF2B5EF4-FFF2-40B4-BE49-F238E27FC236}">
                <a16:creationId xmlns:a16="http://schemas.microsoft.com/office/drawing/2014/main" id="{55286958-38D2-4EF4-AE52-01ADE834EFAE}"/>
              </a:ext>
            </a:extLst>
          </p:cNvPr>
          <p:cNvCxnSpPr>
            <a:cxnSpLocks/>
          </p:cNvCxnSpPr>
          <p:nvPr/>
        </p:nvCxnSpPr>
        <p:spPr>
          <a:xfrm flipH="1">
            <a:off x="5311542" y="5046299"/>
            <a:ext cx="3299058" cy="45164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132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Microscope Illuminator Control</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4899" t="27310" r="34257" b="30120"/>
          <a:stretch/>
        </p:blipFill>
        <p:spPr>
          <a:xfrm>
            <a:off x="3933021" y="2522861"/>
            <a:ext cx="2820318" cy="2919471"/>
          </a:xfrm>
          <a:prstGeom prst="rect">
            <a:avLst/>
          </a:prstGeom>
        </p:spPr>
      </p:pic>
      <p:sp>
        <p:nvSpPr>
          <p:cNvPr id="4" name="TextBox 3"/>
          <p:cNvSpPr txBox="1"/>
          <p:nvPr/>
        </p:nvSpPr>
        <p:spPr>
          <a:xfrm flipH="1">
            <a:off x="7206682" y="3426246"/>
            <a:ext cx="2829683" cy="646331"/>
          </a:xfrm>
          <a:prstGeom prst="rect">
            <a:avLst/>
          </a:prstGeom>
          <a:noFill/>
        </p:spPr>
        <p:txBody>
          <a:bodyPr wrap="square" rtlCol="0">
            <a:spAutoFit/>
          </a:bodyPr>
          <a:lstStyle/>
          <a:p>
            <a:r>
              <a:rPr lang="en-US" dirty="0"/>
              <a:t>Located on the bottom left side of the dark box interior</a:t>
            </a:r>
          </a:p>
        </p:txBody>
      </p:sp>
      <p:sp>
        <p:nvSpPr>
          <p:cNvPr id="5" name="Slide Number Placeholder 4"/>
          <p:cNvSpPr>
            <a:spLocks noGrp="1"/>
          </p:cNvSpPr>
          <p:nvPr>
            <p:ph type="sldNum" sz="quarter" idx="12"/>
          </p:nvPr>
        </p:nvSpPr>
        <p:spPr/>
        <p:txBody>
          <a:bodyPr/>
          <a:lstStyle/>
          <a:p>
            <a:fld id="{10841145-CDF6-4CB3-837B-6C06B318D261}" type="slidenum">
              <a:rPr lang="en-US" smtClean="0"/>
              <a:t>13</a:t>
            </a:fld>
            <a:endParaRPr lang="en-US" dirty="0"/>
          </a:p>
        </p:txBody>
      </p:sp>
    </p:spTree>
    <p:extLst>
      <p:ext uri="{BB962C8B-B14F-4D97-AF65-F5344CB8AC3E}">
        <p14:creationId xmlns:p14="http://schemas.microsoft.com/office/powerpoint/2010/main" val="373930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Microscope Head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128" t="20081" r="19317"/>
          <a:stretch/>
        </p:blipFill>
        <p:spPr>
          <a:xfrm>
            <a:off x="3580482" y="2473307"/>
            <a:ext cx="4208444" cy="3679614"/>
          </a:xfrm>
          <a:prstGeom prst="rect">
            <a:avLst/>
          </a:prstGeom>
        </p:spPr>
      </p:pic>
      <p:cxnSp>
        <p:nvCxnSpPr>
          <p:cNvPr id="4" name="Straight Arrow Connector 3"/>
          <p:cNvCxnSpPr/>
          <p:nvPr/>
        </p:nvCxnSpPr>
        <p:spPr>
          <a:xfrm flipH="1">
            <a:off x="7083848" y="3051672"/>
            <a:ext cx="1707612" cy="2423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91460" y="2867006"/>
            <a:ext cx="1863202" cy="369332"/>
          </a:xfrm>
          <a:prstGeom prst="rect">
            <a:avLst/>
          </a:prstGeom>
          <a:noFill/>
        </p:spPr>
        <p:txBody>
          <a:bodyPr wrap="none" rtlCol="0">
            <a:spAutoFit/>
          </a:bodyPr>
          <a:lstStyle/>
          <a:p>
            <a:r>
              <a:rPr lang="en-US" dirty="0"/>
              <a:t>Focus Adjustment</a:t>
            </a:r>
          </a:p>
        </p:txBody>
      </p:sp>
      <p:cxnSp>
        <p:nvCxnSpPr>
          <p:cNvPr id="7" name="Straight Arrow Connector 6"/>
          <p:cNvCxnSpPr/>
          <p:nvPr/>
        </p:nvCxnSpPr>
        <p:spPr>
          <a:xfrm flipH="1">
            <a:off x="6498118" y="5528631"/>
            <a:ext cx="1707612" cy="2423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05730" y="5023683"/>
            <a:ext cx="3240246" cy="646331"/>
          </a:xfrm>
          <a:prstGeom prst="rect">
            <a:avLst/>
          </a:prstGeom>
          <a:noFill/>
        </p:spPr>
        <p:txBody>
          <a:bodyPr wrap="none" rtlCol="0">
            <a:spAutoFit/>
          </a:bodyPr>
          <a:lstStyle/>
          <a:p>
            <a:r>
              <a:rPr lang="en-US" dirty="0"/>
              <a:t>Objective Turret Ring</a:t>
            </a:r>
          </a:p>
          <a:p>
            <a:r>
              <a:rPr lang="en-US" dirty="0"/>
              <a:t>(Grab here to change objectives)</a:t>
            </a:r>
          </a:p>
        </p:txBody>
      </p:sp>
      <p:sp>
        <p:nvSpPr>
          <p:cNvPr id="5" name="Slide Number Placeholder 4"/>
          <p:cNvSpPr>
            <a:spLocks noGrp="1"/>
          </p:cNvSpPr>
          <p:nvPr>
            <p:ph type="sldNum" sz="quarter" idx="12"/>
          </p:nvPr>
        </p:nvSpPr>
        <p:spPr/>
        <p:txBody>
          <a:bodyPr/>
          <a:lstStyle/>
          <a:p>
            <a:fld id="{10841145-CDF6-4CB3-837B-6C06B318D261}" type="slidenum">
              <a:rPr lang="en-US" smtClean="0"/>
              <a:t>14</a:t>
            </a:fld>
            <a:endParaRPr lang="en-US" dirty="0"/>
          </a:p>
        </p:txBody>
      </p:sp>
    </p:spTree>
    <p:extLst>
      <p:ext uri="{BB962C8B-B14F-4D97-AF65-F5344CB8AC3E}">
        <p14:creationId xmlns:p14="http://schemas.microsoft.com/office/powerpoint/2010/main" val="24311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Pointers / Useful Info</a:t>
            </a:r>
          </a:p>
        </p:txBody>
      </p:sp>
      <p:sp>
        <p:nvSpPr>
          <p:cNvPr id="4" name="Content Placeholder 3"/>
          <p:cNvSpPr>
            <a:spLocks noGrp="1"/>
          </p:cNvSpPr>
          <p:nvPr>
            <p:ph idx="1"/>
          </p:nvPr>
        </p:nvSpPr>
        <p:spPr>
          <a:xfrm>
            <a:off x="683963" y="1473085"/>
            <a:ext cx="10515600" cy="4351338"/>
          </a:xfrm>
        </p:spPr>
        <p:txBody>
          <a:bodyPr>
            <a:normAutofit lnSpcReduction="10000"/>
          </a:bodyPr>
          <a:lstStyle/>
          <a:p>
            <a:r>
              <a:rPr lang="en-US" dirty="0"/>
              <a:t>Common errors:</a:t>
            </a:r>
          </a:p>
          <a:p>
            <a:pPr lvl="1"/>
            <a:r>
              <a:rPr lang="en-US" dirty="0"/>
              <a:t>Moving probe or stage without raising needle – take your time until you develop good habits</a:t>
            </a:r>
          </a:p>
          <a:p>
            <a:pPr lvl="1"/>
            <a:r>
              <a:rPr lang="en-US" dirty="0"/>
              <a:t>Lifting platen (lever not shown) to raise needles will likely crash probe into microscope objective </a:t>
            </a:r>
            <a:r>
              <a:rPr lang="en-US" dirty="0">
                <a:sym typeface="Wingdings" panose="05000000000000000000" pitchFamily="2" charset="2"/>
              </a:rPr>
              <a:t></a:t>
            </a:r>
          </a:p>
          <a:p>
            <a:pPr lvl="1"/>
            <a:r>
              <a:rPr lang="en-US" dirty="0">
                <a:sym typeface="Wingdings" panose="05000000000000000000" pitchFamily="2" charset="2"/>
              </a:rPr>
              <a:t>Remember to engage chuck vacuum to ensure good backside contact</a:t>
            </a:r>
          </a:p>
          <a:p>
            <a:pPr lvl="1"/>
            <a:r>
              <a:rPr lang="en-US" dirty="0">
                <a:sym typeface="Wingdings" panose="05000000000000000000" pitchFamily="2" charset="2"/>
              </a:rPr>
              <a:t>Remember to turn light off when testing</a:t>
            </a:r>
          </a:p>
          <a:p>
            <a:r>
              <a:rPr lang="en-US" dirty="0">
                <a:sym typeface="Wingdings" panose="05000000000000000000" pitchFamily="2" charset="2"/>
              </a:rPr>
              <a:t>Probes are available with </a:t>
            </a:r>
            <a:r>
              <a:rPr lang="en-US" dirty="0" err="1">
                <a:sym typeface="Wingdings" panose="05000000000000000000" pitchFamily="2" charset="2"/>
              </a:rPr>
              <a:t>Triax</a:t>
            </a:r>
            <a:r>
              <a:rPr lang="en-US" dirty="0">
                <a:sym typeface="Wingdings" panose="05000000000000000000" pitchFamily="2" charset="2"/>
              </a:rPr>
              <a:t> or BNC cables</a:t>
            </a:r>
          </a:p>
          <a:p>
            <a:pPr lvl="1"/>
            <a:r>
              <a:rPr lang="en-US" dirty="0" err="1">
                <a:sym typeface="Wingdings" panose="05000000000000000000" pitchFamily="2" charset="2"/>
              </a:rPr>
              <a:t>Triax</a:t>
            </a:r>
            <a:r>
              <a:rPr lang="en-US" dirty="0">
                <a:sym typeface="Wingdings" panose="05000000000000000000" pitchFamily="2" charset="2"/>
              </a:rPr>
              <a:t> used for very low current measurements</a:t>
            </a:r>
          </a:p>
          <a:p>
            <a:pPr lvl="1"/>
            <a:r>
              <a:rPr lang="en-US" dirty="0">
                <a:sym typeface="Wingdings" panose="05000000000000000000" pitchFamily="2" charset="2"/>
              </a:rPr>
              <a:t>Probably not as useful when using a backside contact</a:t>
            </a:r>
          </a:p>
          <a:p>
            <a:pPr lvl="1"/>
            <a:r>
              <a:rPr lang="en-US" dirty="0">
                <a:sym typeface="Wingdings" panose="05000000000000000000" pitchFamily="2" charset="2"/>
              </a:rPr>
              <a:t>If you do not understand the electrical differences and the uses of coax vs. </a:t>
            </a:r>
            <a:r>
              <a:rPr lang="en-US" dirty="0" err="1">
                <a:sym typeface="Wingdings" panose="05000000000000000000" pitchFamily="2" charset="2"/>
              </a:rPr>
              <a:t>triax</a:t>
            </a:r>
            <a:r>
              <a:rPr lang="en-US" dirty="0">
                <a:sym typeface="Wingdings" panose="05000000000000000000" pitchFamily="2" charset="2"/>
              </a:rPr>
              <a:t> cables, it will be well worth the investment of time to study them!!</a:t>
            </a:r>
            <a:endParaRPr lang="en-US" dirty="0"/>
          </a:p>
        </p:txBody>
      </p:sp>
      <p:sp>
        <p:nvSpPr>
          <p:cNvPr id="2" name="Slide Number Placeholder 1"/>
          <p:cNvSpPr>
            <a:spLocks noGrp="1"/>
          </p:cNvSpPr>
          <p:nvPr>
            <p:ph type="sldNum" sz="quarter" idx="12"/>
          </p:nvPr>
        </p:nvSpPr>
        <p:spPr/>
        <p:txBody>
          <a:bodyPr/>
          <a:lstStyle/>
          <a:p>
            <a:fld id="{10841145-CDF6-4CB3-837B-6C06B318D261}" type="slidenum">
              <a:rPr lang="en-US" smtClean="0"/>
              <a:t>15</a:t>
            </a:fld>
            <a:endParaRPr lang="en-US"/>
          </a:p>
        </p:txBody>
      </p:sp>
    </p:spTree>
    <p:extLst>
      <p:ext uri="{BB962C8B-B14F-4D97-AF65-F5344CB8AC3E}">
        <p14:creationId xmlns:p14="http://schemas.microsoft.com/office/powerpoint/2010/main" val="4272375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C6A9-8326-47D6-9C03-7C1C5586ED49}"/>
              </a:ext>
            </a:extLst>
          </p:cNvPr>
          <p:cNvSpPr>
            <a:spLocks noGrp="1"/>
          </p:cNvSpPr>
          <p:nvPr>
            <p:ph type="title"/>
          </p:nvPr>
        </p:nvSpPr>
        <p:spPr/>
        <p:txBody>
          <a:bodyPr/>
          <a:lstStyle/>
          <a:p>
            <a:r>
              <a:rPr lang="en-US" dirty="0"/>
              <a:t>Troubleshooting - General</a:t>
            </a:r>
          </a:p>
        </p:txBody>
      </p:sp>
      <p:sp>
        <p:nvSpPr>
          <p:cNvPr id="3" name="Content Placeholder 2">
            <a:extLst>
              <a:ext uri="{FF2B5EF4-FFF2-40B4-BE49-F238E27FC236}">
                <a16:creationId xmlns:a16="http://schemas.microsoft.com/office/drawing/2014/main" id="{0E1CF645-359D-41B1-8D69-9C55C528FA42}"/>
              </a:ext>
            </a:extLst>
          </p:cNvPr>
          <p:cNvSpPr>
            <a:spLocks noGrp="1"/>
          </p:cNvSpPr>
          <p:nvPr>
            <p:ph idx="1"/>
          </p:nvPr>
        </p:nvSpPr>
        <p:spPr/>
        <p:txBody>
          <a:bodyPr>
            <a:normAutofit lnSpcReduction="10000"/>
          </a:bodyPr>
          <a:lstStyle/>
          <a:p>
            <a:r>
              <a:rPr lang="en-US" dirty="0"/>
              <a:t>The probe station and connected instruments are used by multiple groups. </a:t>
            </a:r>
            <a:r>
              <a:rPr lang="en-US" i="1" dirty="0"/>
              <a:t>They are probably not in the same configuration as you left them last time.</a:t>
            </a:r>
          </a:p>
          <a:p>
            <a:r>
              <a:rPr lang="en-US" dirty="0"/>
              <a:t>CHECK YOUR CONNECTIONS!</a:t>
            </a:r>
          </a:p>
          <a:p>
            <a:r>
              <a:rPr lang="en-US" dirty="0"/>
              <a:t>The chuck (ground connection) has two possible cables – </a:t>
            </a:r>
            <a:r>
              <a:rPr lang="en-US" dirty="0" err="1"/>
              <a:t>triax</a:t>
            </a:r>
            <a:r>
              <a:rPr lang="en-US" dirty="0"/>
              <a:t> and coax.</a:t>
            </a:r>
          </a:p>
          <a:p>
            <a:pPr lvl="1"/>
            <a:r>
              <a:rPr lang="en-US" dirty="0"/>
              <a:t>The cable to be used depends upon the test.</a:t>
            </a:r>
          </a:p>
          <a:p>
            <a:pPr lvl="1"/>
            <a:r>
              <a:rPr lang="en-US" dirty="0"/>
              <a:t>A common mistake is failing to connect the “other” cable.</a:t>
            </a:r>
          </a:p>
          <a:p>
            <a:pPr lvl="1"/>
            <a:r>
              <a:rPr lang="en-US" dirty="0"/>
              <a:t>Danger! – The </a:t>
            </a:r>
            <a:r>
              <a:rPr lang="en-US" dirty="0" err="1"/>
              <a:t>triax</a:t>
            </a:r>
            <a:r>
              <a:rPr lang="en-US" dirty="0"/>
              <a:t> ground cable will not work with the Keithley 237 SMU. Check with Ed/Jovan on this or consult the operating manual connection schematic.</a:t>
            </a:r>
          </a:p>
        </p:txBody>
      </p:sp>
      <p:sp>
        <p:nvSpPr>
          <p:cNvPr id="4" name="Slide Number Placeholder 3">
            <a:extLst>
              <a:ext uri="{FF2B5EF4-FFF2-40B4-BE49-F238E27FC236}">
                <a16:creationId xmlns:a16="http://schemas.microsoft.com/office/drawing/2014/main" id="{AE543052-B1E8-4B0D-8A15-25EC6409AAFD}"/>
              </a:ext>
            </a:extLst>
          </p:cNvPr>
          <p:cNvSpPr>
            <a:spLocks noGrp="1"/>
          </p:cNvSpPr>
          <p:nvPr>
            <p:ph type="sldNum" sz="quarter" idx="12"/>
          </p:nvPr>
        </p:nvSpPr>
        <p:spPr/>
        <p:txBody>
          <a:bodyPr/>
          <a:lstStyle/>
          <a:p>
            <a:fld id="{10841145-CDF6-4CB3-837B-6C06B318D261}" type="slidenum">
              <a:rPr lang="en-US" smtClean="0"/>
              <a:t>16</a:t>
            </a:fld>
            <a:endParaRPr lang="en-US"/>
          </a:p>
        </p:txBody>
      </p:sp>
    </p:spTree>
    <p:extLst>
      <p:ext uri="{BB962C8B-B14F-4D97-AF65-F5344CB8AC3E}">
        <p14:creationId xmlns:p14="http://schemas.microsoft.com/office/powerpoint/2010/main" val="118901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C6A9-8326-47D6-9C03-7C1C5586ED49}"/>
              </a:ext>
            </a:extLst>
          </p:cNvPr>
          <p:cNvSpPr>
            <a:spLocks noGrp="1"/>
          </p:cNvSpPr>
          <p:nvPr>
            <p:ph type="title"/>
          </p:nvPr>
        </p:nvSpPr>
        <p:spPr/>
        <p:txBody>
          <a:bodyPr/>
          <a:lstStyle/>
          <a:p>
            <a:r>
              <a:rPr lang="en-US" dirty="0"/>
              <a:t>Troubleshooting – HP Capacitance Meter</a:t>
            </a:r>
          </a:p>
        </p:txBody>
      </p:sp>
      <p:sp>
        <p:nvSpPr>
          <p:cNvPr id="3" name="Content Placeholder 2">
            <a:extLst>
              <a:ext uri="{FF2B5EF4-FFF2-40B4-BE49-F238E27FC236}">
                <a16:creationId xmlns:a16="http://schemas.microsoft.com/office/drawing/2014/main" id="{0E1CF645-359D-41B1-8D69-9C55C528FA42}"/>
              </a:ext>
            </a:extLst>
          </p:cNvPr>
          <p:cNvSpPr>
            <a:spLocks noGrp="1"/>
          </p:cNvSpPr>
          <p:nvPr>
            <p:ph idx="1"/>
          </p:nvPr>
        </p:nvSpPr>
        <p:spPr/>
        <p:txBody>
          <a:bodyPr>
            <a:normAutofit fontScale="85000" lnSpcReduction="10000"/>
          </a:bodyPr>
          <a:lstStyle/>
          <a:p>
            <a:r>
              <a:rPr lang="en-US" dirty="0"/>
              <a:t>The setup and successful operation of this meter is more involved than a simple current – voltage measurement, so it is important to read the manual.</a:t>
            </a:r>
            <a:endParaRPr lang="en-US" i="1" dirty="0"/>
          </a:p>
          <a:p>
            <a:r>
              <a:rPr lang="en-US" dirty="0"/>
              <a:t>Be sure that the meter is set to your desired operating conditions:</a:t>
            </a:r>
          </a:p>
          <a:p>
            <a:pPr lvl="1"/>
            <a:r>
              <a:rPr lang="en-US" dirty="0"/>
              <a:t>Test frequency</a:t>
            </a:r>
          </a:p>
          <a:p>
            <a:pPr lvl="1"/>
            <a:r>
              <a:rPr lang="en-US" dirty="0"/>
              <a:t>Signal Level (low frequency tests may benefit from higher signal voltage)</a:t>
            </a:r>
          </a:p>
          <a:p>
            <a:pPr lvl="1"/>
            <a:r>
              <a:rPr lang="en-US" dirty="0"/>
              <a:t>Test function (Cs-Rs, Cp-D, etc.)</a:t>
            </a:r>
          </a:p>
          <a:p>
            <a:pPr lvl="1"/>
            <a:r>
              <a:rPr lang="en-US" dirty="0"/>
              <a:t>Secondary settings (Averaging, integration time, correction factors, ALC,… read the manual)</a:t>
            </a:r>
          </a:p>
          <a:p>
            <a:r>
              <a:rPr lang="en-US" dirty="0"/>
              <a:t>If the instrument is not responding to the control computer, power cycle the instrument / reboot the computer.</a:t>
            </a:r>
          </a:p>
          <a:p>
            <a:r>
              <a:rPr lang="en-US" dirty="0"/>
              <a:t>A test capacitor can verify instrument functionality</a:t>
            </a:r>
          </a:p>
          <a:p>
            <a:pPr lvl="1"/>
            <a:r>
              <a:rPr lang="en-US" dirty="0"/>
              <a:t>You will have to change the instrument triggering from BUS to INT for a real-time display</a:t>
            </a:r>
          </a:p>
          <a:p>
            <a:pPr lvl="1"/>
            <a:r>
              <a:rPr lang="en-US" dirty="0"/>
              <a:t>You will also need to put the instrument into Local mode</a:t>
            </a:r>
          </a:p>
          <a:p>
            <a:endParaRPr lang="en-US" dirty="0"/>
          </a:p>
          <a:p>
            <a:endParaRPr lang="en-US" dirty="0"/>
          </a:p>
        </p:txBody>
      </p:sp>
      <p:sp>
        <p:nvSpPr>
          <p:cNvPr id="4" name="Slide Number Placeholder 3">
            <a:extLst>
              <a:ext uri="{FF2B5EF4-FFF2-40B4-BE49-F238E27FC236}">
                <a16:creationId xmlns:a16="http://schemas.microsoft.com/office/drawing/2014/main" id="{AE543052-B1E8-4B0D-8A15-25EC6409AAFD}"/>
              </a:ext>
            </a:extLst>
          </p:cNvPr>
          <p:cNvSpPr>
            <a:spLocks noGrp="1"/>
          </p:cNvSpPr>
          <p:nvPr>
            <p:ph type="sldNum" sz="quarter" idx="12"/>
          </p:nvPr>
        </p:nvSpPr>
        <p:spPr/>
        <p:txBody>
          <a:bodyPr/>
          <a:lstStyle/>
          <a:p>
            <a:fld id="{10841145-CDF6-4CB3-837B-6C06B318D261}" type="slidenum">
              <a:rPr lang="en-US" smtClean="0"/>
              <a:t>17</a:t>
            </a:fld>
            <a:endParaRPr lang="en-US"/>
          </a:p>
        </p:txBody>
      </p:sp>
    </p:spTree>
    <p:extLst>
      <p:ext uri="{BB962C8B-B14F-4D97-AF65-F5344CB8AC3E}">
        <p14:creationId xmlns:p14="http://schemas.microsoft.com/office/powerpoint/2010/main" val="12884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3FCB-434D-4AC2-A543-458A99CDCBF1}"/>
              </a:ext>
            </a:extLst>
          </p:cNvPr>
          <p:cNvSpPr>
            <a:spLocks noGrp="1"/>
          </p:cNvSpPr>
          <p:nvPr>
            <p:ph type="title"/>
          </p:nvPr>
        </p:nvSpPr>
        <p:spPr>
          <a:xfrm>
            <a:off x="838200" y="365125"/>
            <a:ext cx="5147930" cy="1325563"/>
          </a:xfrm>
        </p:spPr>
        <p:txBody>
          <a:bodyPr/>
          <a:lstStyle/>
          <a:p>
            <a:r>
              <a:rPr lang="en-US" dirty="0"/>
              <a:t>Test Capacitor: HP4284A</a:t>
            </a:r>
          </a:p>
        </p:txBody>
      </p:sp>
      <p:sp>
        <p:nvSpPr>
          <p:cNvPr id="4" name="Slide Number Placeholder 3">
            <a:extLst>
              <a:ext uri="{FF2B5EF4-FFF2-40B4-BE49-F238E27FC236}">
                <a16:creationId xmlns:a16="http://schemas.microsoft.com/office/drawing/2014/main" id="{701C1B2A-328D-41D7-8D39-1D4F431F9F60}"/>
              </a:ext>
            </a:extLst>
          </p:cNvPr>
          <p:cNvSpPr>
            <a:spLocks noGrp="1"/>
          </p:cNvSpPr>
          <p:nvPr>
            <p:ph type="sldNum" sz="quarter" idx="12"/>
          </p:nvPr>
        </p:nvSpPr>
        <p:spPr/>
        <p:txBody>
          <a:bodyPr/>
          <a:lstStyle/>
          <a:p>
            <a:fld id="{10841145-CDF6-4CB3-837B-6C06B318D261}" type="slidenum">
              <a:rPr lang="en-US" smtClean="0"/>
              <a:t>18</a:t>
            </a:fld>
            <a:endParaRPr lang="en-US"/>
          </a:p>
        </p:txBody>
      </p:sp>
      <p:pic>
        <p:nvPicPr>
          <p:cNvPr id="6" name="Picture 5" descr="A picture containing text, indoor, electronic&#10;&#10;Description automatically generated">
            <a:extLst>
              <a:ext uri="{FF2B5EF4-FFF2-40B4-BE49-F238E27FC236}">
                <a16:creationId xmlns:a16="http://schemas.microsoft.com/office/drawing/2014/main" id="{38C10D65-9D54-4317-A8C9-37CB8BBF0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3068" y="375406"/>
            <a:ext cx="4485708" cy="5980944"/>
          </a:xfrm>
          <a:prstGeom prst="rect">
            <a:avLst/>
          </a:prstGeom>
        </p:spPr>
      </p:pic>
      <p:sp>
        <p:nvSpPr>
          <p:cNvPr id="3" name="TextBox 2">
            <a:extLst>
              <a:ext uri="{FF2B5EF4-FFF2-40B4-BE49-F238E27FC236}">
                <a16:creationId xmlns:a16="http://schemas.microsoft.com/office/drawing/2014/main" id="{E3697689-D4C2-441A-A341-583D89264B81}"/>
              </a:ext>
            </a:extLst>
          </p:cNvPr>
          <p:cNvSpPr txBox="1"/>
          <p:nvPr/>
        </p:nvSpPr>
        <p:spPr>
          <a:xfrm>
            <a:off x="701749" y="2094614"/>
            <a:ext cx="5284381" cy="2862322"/>
          </a:xfrm>
          <a:prstGeom prst="rect">
            <a:avLst/>
          </a:prstGeom>
          <a:noFill/>
        </p:spPr>
        <p:txBody>
          <a:bodyPr wrap="square" rtlCol="0">
            <a:spAutoFit/>
          </a:bodyPr>
          <a:lstStyle/>
          <a:p>
            <a:r>
              <a:rPr lang="en-US" dirty="0"/>
              <a:t>A test capacitor connected to the instrument inputs can provide a quick check to ensure everything is functioning correctly. If the meter was being operated from the computer via </a:t>
            </a:r>
            <a:r>
              <a:rPr lang="en-US" dirty="0" err="1"/>
              <a:t>Labview</a:t>
            </a:r>
            <a:r>
              <a:rPr lang="en-US" dirty="0"/>
              <a:t>, it will be necessary to place the meter in Local mode, and to set the triggering to Internal.</a:t>
            </a:r>
          </a:p>
          <a:p>
            <a:endParaRPr lang="en-US" dirty="0"/>
          </a:p>
          <a:p>
            <a:r>
              <a:rPr lang="en-US" dirty="0"/>
              <a:t>This setup can also be useful if you want to explore the control panel functions with a known device attached to verify proper operation.</a:t>
            </a:r>
          </a:p>
        </p:txBody>
      </p:sp>
    </p:spTree>
    <p:extLst>
      <p:ext uri="{BB962C8B-B14F-4D97-AF65-F5344CB8AC3E}">
        <p14:creationId xmlns:p14="http://schemas.microsoft.com/office/powerpoint/2010/main" val="278565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29C87-367C-4069-9C18-D85007941708}"/>
              </a:ext>
            </a:extLst>
          </p:cNvPr>
          <p:cNvSpPr>
            <a:spLocks noGrp="1"/>
          </p:cNvSpPr>
          <p:nvPr>
            <p:ph type="title"/>
          </p:nvPr>
        </p:nvSpPr>
        <p:spPr>
          <a:xfrm>
            <a:off x="872422" y="416331"/>
            <a:ext cx="6349409" cy="1325563"/>
          </a:xfrm>
        </p:spPr>
        <p:txBody>
          <a:bodyPr/>
          <a:lstStyle/>
          <a:p>
            <a:r>
              <a:rPr lang="en-US" dirty="0"/>
              <a:t>Test Capacitor Inside Dark Box</a:t>
            </a:r>
          </a:p>
        </p:txBody>
      </p:sp>
      <p:sp>
        <p:nvSpPr>
          <p:cNvPr id="2" name="Slide Number Placeholder 1">
            <a:extLst>
              <a:ext uri="{FF2B5EF4-FFF2-40B4-BE49-F238E27FC236}">
                <a16:creationId xmlns:a16="http://schemas.microsoft.com/office/drawing/2014/main" id="{7A0F08CF-B6F1-489A-B5CF-8107647BEE66}"/>
              </a:ext>
            </a:extLst>
          </p:cNvPr>
          <p:cNvSpPr>
            <a:spLocks noGrp="1"/>
          </p:cNvSpPr>
          <p:nvPr>
            <p:ph type="sldNum" sz="quarter" idx="12"/>
          </p:nvPr>
        </p:nvSpPr>
        <p:spPr/>
        <p:txBody>
          <a:bodyPr/>
          <a:lstStyle/>
          <a:p>
            <a:fld id="{10841145-CDF6-4CB3-837B-6C06B318D261}" type="slidenum">
              <a:rPr lang="en-US" smtClean="0"/>
              <a:t>19</a:t>
            </a:fld>
            <a:endParaRPr lang="en-US"/>
          </a:p>
        </p:txBody>
      </p:sp>
      <p:pic>
        <p:nvPicPr>
          <p:cNvPr id="4" name="Picture 3">
            <a:extLst>
              <a:ext uri="{FF2B5EF4-FFF2-40B4-BE49-F238E27FC236}">
                <a16:creationId xmlns:a16="http://schemas.microsoft.com/office/drawing/2014/main" id="{7AFC6CD1-DCC9-42A8-82A1-FF23709E4B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582" r="35384" b="36786"/>
          <a:stretch/>
        </p:blipFill>
        <p:spPr>
          <a:xfrm>
            <a:off x="6188150" y="1365547"/>
            <a:ext cx="5596322" cy="4345716"/>
          </a:xfrm>
          <a:prstGeom prst="rect">
            <a:avLst/>
          </a:prstGeom>
        </p:spPr>
      </p:pic>
      <p:sp>
        <p:nvSpPr>
          <p:cNvPr id="5" name="TextBox 4">
            <a:extLst>
              <a:ext uri="{FF2B5EF4-FFF2-40B4-BE49-F238E27FC236}">
                <a16:creationId xmlns:a16="http://schemas.microsoft.com/office/drawing/2014/main" id="{DEE3CA3D-0AAA-4D95-ADE2-BD93376F32F3}"/>
              </a:ext>
            </a:extLst>
          </p:cNvPr>
          <p:cNvSpPr txBox="1"/>
          <p:nvPr/>
        </p:nvSpPr>
        <p:spPr>
          <a:xfrm>
            <a:off x="872422" y="2033277"/>
            <a:ext cx="4944140" cy="2031325"/>
          </a:xfrm>
          <a:prstGeom prst="rect">
            <a:avLst/>
          </a:prstGeom>
          <a:noFill/>
        </p:spPr>
        <p:txBody>
          <a:bodyPr wrap="square" rtlCol="0">
            <a:spAutoFit/>
          </a:bodyPr>
          <a:lstStyle/>
          <a:p>
            <a:r>
              <a:rPr lang="en-US" dirty="0"/>
              <a:t>Here we placed the test capacitor inside the dark box attached to the bulkhead connections going to the HP4284A LCR meter. With this configuration you can test not only the meter, but also the cables leading to the dark box.</a:t>
            </a:r>
          </a:p>
          <a:p>
            <a:endParaRPr lang="en-US" dirty="0"/>
          </a:p>
          <a:p>
            <a:endParaRPr lang="en-US" dirty="0"/>
          </a:p>
        </p:txBody>
      </p:sp>
      <p:cxnSp>
        <p:nvCxnSpPr>
          <p:cNvPr id="8" name="Straight Arrow Connector 7">
            <a:extLst>
              <a:ext uri="{FF2B5EF4-FFF2-40B4-BE49-F238E27FC236}">
                <a16:creationId xmlns:a16="http://schemas.microsoft.com/office/drawing/2014/main" id="{F5391F40-28EA-426B-89CA-5D8677A4AAB0}"/>
              </a:ext>
            </a:extLst>
          </p:cNvPr>
          <p:cNvCxnSpPr/>
          <p:nvPr/>
        </p:nvCxnSpPr>
        <p:spPr>
          <a:xfrm flipV="1">
            <a:off x="5816562" y="3273875"/>
            <a:ext cx="3817088" cy="1929557"/>
          </a:xfrm>
          <a:prstGeom prst="straightConnector1">
            <a:avLst/>
          </a:prstGeom>
          <a:ln w="50800">
            <a:tailEnd type="triangle"/>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A27BC641-3C90-46AE-9B6A-89CC71789932}"/>
              </a:ext>
            </a:extLst>
          </p:cNvPr>
          <p:cNvSpPr txBox="1"/>
          <p:nvPr/>
        </p:nvSpPr>
        <p:spPr>
          <a:xfrm>
            <a:off x="4313907" y="5018766"/>
            <a:ext cx="1502655" cy="369332"/>
          </a:xfrm>
          <a:prstGeom prst="rect">
            <a:avLst/>
          </a:prstGeom>
          <a:noFill/>
        </p:spPr>
        <p:txBody>
          <a:bodyPr wrap="none" rtlCol="0">
            <a:spAutoFit/>
          </a:bodyPr>
          <a:lstStyle/>
          <a:p>
            <a:r>
              <a:rPr lang="en-US" dirty="0"/>
              <a:t>Test Capacitor</a:t>
            </a:r>
          </a:p>
        </p:txBody>
      </p:sp>
    </p:spTree>
    <p:extLst>
      <p:ext uri="{BB962C8B-B14F-4D97-AF65-F5344CB8AC3E}">
        <p14:creationId xmlns:p14="http://schemas.microsoft.com/office/powerpoint/2010/main" val="2178739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Probe Manipulator &amp; Controls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433" t="29867" r="3066" b="24133"/>
          <a:stretch/>
        </p:blipFill>
        <p:spPr>
          <a:xfrm>
            <a:off x="2093976" y="2779776"/>
            <a:ext cx="7543800" cy="3154680"/>
          </a:xfrm>
          <a:prstGeom prst="rect">
            <a:avLst/>
          </a:prstGeom>
        </p:spPr>
      </p:pic>
      <p:cxnSp>
        <p:nvCxnSpPr>
          <p:cNvPr id="7" name="Straight Arrow Connector 6"/>
          <p:cNvCxnSpPr/>
          <p:nvPr/>
        </p:nvCxnSpPr>
        <p:spPr>
          <a:xfrm>
            <a:off x="1389888" y="2666124"/>
            <a:ext cx="1408176" cy="18011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8674" y="2239966"/>
            <a:ext cx="1805302" cy="369332"/>
          </a:xfrm>
          <a:prstGeom prst="rect">
            <a:avLst/>
          </a:prstGeom>
          <a:noFill/>
        </p:spPr>
        <p:txBody>
          <a:bodyPr wrap="none" rtlCol="0">
            <a:spAutoFit/>
          </a:bodyPr>
          <a:lstStyle/>
          <a:p>
            <a:r>
              <a:rPr lang="en-US" dirty="0"/>
              <a:t>In-Out Along Axis</a:t>
            </a:r>
          </a:p>
        </p:txBody>
      </p:sp>
      <p:cxnSp>
        <p:nvCxnSpPr>
          <p:cNvPr id="15" name="Straight Arrow Connector 14"/>
          <p:cNvCxnSpPr/>
          <p:nvPr/>
        </p:nvCxnSpPr>
        <p:spPr>
          <a:xfrm flipH="1" flipV="1">
            <a:off x="6466902" y="4629693"/>
            <a:ext cx="3326103" cy="73556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98064" y="1765544"/>
            <a:ext cx="1408176" cy="18011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990642" y="5387249"/>
            <a:ext cx="1476260" cy="8923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flipH="1">
            <a:off x="749732" y="1534435"/>
            <a:ext cx="2423124" cy="369332"/>
          </a:xfrm>
          <a:prstGeom prst="rect">
            <a:avLst/>
          </a:prstGeom>
          <a:noFill/>
        </p:spPr>
        <p:txBody>
          <a:bodyPr wrap="square" rtlCol="0">
            <a:spAutoFit/>
          </a:bodyPr>
          <a:lstStyle/>
          <a:p>
            <a:r>
              <a:rPr lang="en-US" dirty="0"/>
              <a:t>Raise / Lower Needle</a:t>
            </a:r>
          </a:p>
        </p:txBody>
      </p:sp>
      <p:sp>
        <p:nvSpPr>
          <p:cNvPr id="27" name="TextBox 26"/>
          <p:cNvSpPr txBox="1"/>
          <p:nvPr/>
        </p:nvSpPr>
        <p:spPr>
          <a:xfrm>
            <a:off x="9637776" y="5042091"/>
            <a:ext cx="2332113" cy="646331"/>
          </a:xfrm>
          <a:prstGeom prst="rect">
            <a:avLst/>
          </a:prstGeom>
          <a:noFill/>
        </p:spPr>
        <p:txBody>
          <a:bodyPr wrap="none" rtlCol="0">
            <a:spAutoFit/>
          </a:bodyPr>
          <a:lstStyle/>
          <a:p>
            <a:r>
              <a:rPr lang="en-US" dirty="0"/>
              <a:t>Vacuum Release</a:t>
            </a:r>
          </a:p>
          <a:p>
            <a:r>
              <a:rPr lang="en-US" dirty="0"/>
              <a:t>(Push to relocate base)</a:t>
            </a:r>
          </a:p>
        </p:txBody>
      </p:sp>
      <p:sp>
        <p:nvSpPr>
          <p:cNvPr id="29" name="TextBox 28"/>
          <p:cNvSpPr txBox="1"/>
          <p:nvPr/>
        </p:nvSpPr>
        <p:spPr>
          <a:xfrm>
            <a:off x="6599104" y="6279614"/>
            <a:ext cx="2249655" cy="369332"/>
          </a:xfrm>
          <a:prstGeom prst="rect">
            <a:avLst/>
          </a:prstGeom>
          <a:noFill/>
        </p:spPr>
        <p:txBody>
          <a:bodyPr wrap="none" rtlCol="0">
            <a:spAutoFit/>
          </a:bodyPr>
          <a:lstStyle/>
          <a:p>
            <a:r>
              <a:rPr lang="en-US" dirty="0"/>
              <a:t>Side-to-Side  </a:t>
            </a:r>
            <a:r>
              <a:rPr lang="en-US" dirty="0">
                <a:sym typeface="Symbol" panose="05050102010706020507" pitchFamily="18" charset="2"/>
              </a:rPr>
              <a:t> to Axis</a:t>
            </a:r>
            <a:endParaRPr lang="en-US" dirty="0"/>
          </a:p>
        </p:txBody>
      </p:sp>
      <p:sp>
        <p:nvSpPr>
          <p:cNvPr id="2" name="Slide Number Placeholder 1"/>
          <p:cNvSpPr>
            <a:spLocks noGrp="1"/>
          </p:cNvSpPr>
          <p:nvPr>
            <p:ph type="sldNum" sz="quarter" idx="12"/>
          </p:nvPr>
        </p:nvSpPr>
        <p:spPr/>
        <p:txBody>
          <a:bodyPr/>
          <a:lstStyle/>
          <a:p>
            <a:fld id="{10841145-CDF6-4CB3-837B-6C06B318D261}" type="slidenum">
              <a:rPr lang="en-US" smtClean="0"/>
              <a:t>2</a:t>
            </a:fld>
            <a:endParaRPr lang="en-US" dirty="0"/>
          </a:p>
        </p:txBody>
      </p:sp>
    </p:spTree>
    <p:extLst>
      <p:ext uri="{BB962C8B-B14F-4D97-AF65-F5344CB8AC3E}">
        <p14:creationId xmlns:p14="http://schemas.microsoft.com/office/powerpoint/2010/main" val="362917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floor, indoor&#10;&#10;Description automatically generated">
            <a:extLst>
              <a:ext uri="{FF2B5EF4-FFF2-40B4-BE49-F238E27FC236}">
                <a16:creationId xmlns:a16="http://schemas.microsoft.com/office/drawing/2014/main" id="{86FF78BD-3B5C-42D2-BB6B-C39CE659A2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90" t="3695" r="26908" b="22330"/>
          <a:stretch/>
        </p:blipFill>
        <p:spPr>
          <a:xfrm>
            <a:off x="5903167" y="1531402"/>
            <a:ext cx="4230183" cy="4638042"/>
          </a:xfrm>
          <a:prstGeom prst="rect">
            <a:avLst/>
          </a:prstGeom>
        </p:spPr>
      </p:pic>
      <p:sp>
        <p:nvSpPr>
          <p:cNvPr id="3" name="Title 2">
            <a:extLst>
              <a:ext uri="{FF2B5EF4-FFF2-40B4-BE49-F238E27FC236}">
                <a16:creationId xmlns:a16="http://schemas.microsoft.com/office/drawing/2014/main" id="{9F9D2EA0-66FC-466A-A633-C89DAAAB98B3}"/>
              </a:ext>
            </a:extLst>
          </p:cNvPr>
          <p:cNvSpPr>
            <a:spLocks noGrp="1"/>
          </p:cNvSpPr>
          <p:nvPr>
            <p:ph type="title"/>
          </p:nvPr>
        </p:nvSpPr>
        <p:spPr/>
        <p:txBody>
          <a:bodyPr/>
          <a:lstStyle/>
          <a:p>
            <a:r>
              <a:rPr lang="en-US" dirty="0"/>
              <a:t>Coaxial Probe</a:t>
            </a:r>
          </a:p>
        </p:txBody>
      </p:sp>
      <p:sp>
        <p:nvSpPr>
          <p:cNvPr id="2" name="Slide Number Placeholder 1">
            <a:extLst>
              <a:ext uri="{FF2B5EF4-FFF2-40B4-BE49-F238E27FC236}">
                <a16:creationId xmlns:a16="http://schemas.microsoft.com/office/drawing/2014/main" id="{ACB2799A-FFAF-43C7-9B72-B3CC70A37891}"/>
              </a:ext>
            </a:extLst>
          </p:cNvPr>
          <p:cNvSpPr>
            <a:spLocks noGrp="1"/>
          </p:cNvSpPr>
          <p:nvPr>
            <p:ph type="sldNum" sz="quarter" idx="12"/>
          </p:nvPr>
        </p:nvSpPr>
        <p:spPr/>
        <p:txBody>
          <a:bodyPr/>
          <a:lstStyle/>
          <a:p>
            <a:fld id="{10841145-CDF6-4CB3-837B-6C06B318D261}" type="slidenum">
              <a:rPr lang="en-US" smtClean="0"/>
              <a:t>3</a:t>
            </a:fld>
            <a:endParaRPr lang="en-US"/>
          </a:p>
        </p:txBody>
      </p:sp>
      <p:sp>
        <p:nvSpPr>
          <p:cNvPr id="6" name="TextBox 5">
            <a:extLst>
              <a:ext uri="{FF2B5EF4-FFF2-40B4-BE49-F238E27FC236}">
                <a16:creationId xmlns:a16="http://schemas.microsoft.com/office/drawing/2014/main" id="{988C56AB-2FE8-480F-B583-CFD0A480353A}"/>
              </a:ext>
            </a:extLst>
          </p:cNvPr>
          <p:cNvSpPr txBox="1"/>
          <p:nvPr/>
        </p:nvSpPr>
        <p:spPr>
          <a:xfrm>
            <a:off x="10469625" y="4728109"/>
            <a:ext cx="1044838" cy="923330"/>
          </a:xfrm>
          <a:prstGeom prst="rect">
            <a:avLst/>
          </a:prstGeom>
          <a:noFill/>
        </p:spPr>
        <p:txBody>
          <a:bodyPr wrap="none" rtlCol="0">
            <a:spAutoFit/>
          </a:bodyPr>
          <a:lstStyle/>
          <a:p>
            <a:r>
              <a:rPr lang="en-US" dirty="0"/>
              <a:t>GROUND</a:t>
            </a:r>
          </a:p>
          <a:p>
            <a:endParaRPr lang="en-US" dirty="0"/>
          </a:p>
          <a:p>
            <a:r>
              <a:rPr lang="en-US" dirty="0"/>
              <a:t>DUT</a:t>
            </a:r>
          </a:p>
        </p:txBody>
      </p:sp>
      <p:cxnSp>
        <p:nvCxnSpPr>
          <p:cNvPr id="8" name="Straight Arrow Connector 7">
            <a:extLst>
              <a:ext uri="{FF2B5EF4-FFF2-40B4-BE49-F238E27FC236}">
                <a16:creationId xmlns:a16="http://schemas.microsoft.com/office/drawing/2014/main" id="{14A4EC88-5887-45D3-860F-792C3C42C123}"/>
              </a:ext>
            </a:extLst>
          </p:cNvPr>
          <p:cNvCxnSpPr>
            <a:cxnSpLocks/>
          </p:cNvCxnSpPr>
          <p:nvPr/>
        </p:nvCxnSpPr>
        <p:spPr>
          <a:xfrm flipH="1" flipV="1">
            <a:off x="8479304" y="4346477"/>
            <a:ext cx="1990321" cy="533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FF6359-6FFA-489B-BA3B-C4D2FDD99334}"/>
              </a:ext>
            </a:extLst>
          </p:cNvPr>
          <p:cNvCxnSpPr>
            <a:cxnSpLocks/>
          </p:cNvCxnSpPr>
          <p:nvPr/>
        </p:nvCxnSpPr>
        <p:spPr>
          <a:xfrm flipH="1" flipV="1">
            <a:off x="8218583" y="4541203"/>
            <a:ext cx="2251042" cy="8790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indoor&#10;&#10;Description automatically generated">
            <a:extLst>
              <a:ext uri="{FF2B5EF4-FFF2-40B4-BE49-F238E27FC236}">
                <a16:creationId xmlns:a16="http://schemas.microsoft.com/office/drawing/2014/main" id="{8823AD62-E3B4-4414-B97F-1F79022CE3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18" b="14616"/>
          <a:stretch/>
        </p:blipFill>
        <p:spPr>
          <a:xfrm>
            <a:off x="650913" y="1531402"/>
            <a:ext cx="4787022" cy="4638043"/>
          </a:xfrm>
          <a:prstGeom prst="rect">
            <a:avLst/>
          </a:prstGeom>
        </p:spPr>
      </p:pic>
    </p:spTree>
    <p:extLst>
      <p:ext uri="{BB962C8B-B14F-4D97-AF65-F5344CB8AC3E}">
        <p14:creationId xmlns:p14="http://schemas.microsoft.com/office/powerpoint/2010/main" val="1766806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D2EA0-66FC-466A-A633-C89DAAAB98B3}"/>
              </a:ext>
            </a:extLst>
          </p:cNvPr>
          <p:cNvSpPr>
            <a:spLocks noGrp="1"/>
          </p:cNvSpPr>
          <p:nvPr>
            <p:ph type="title"/>
          </p:nvPr>
        </p:nvSpPr>
        <p:spPr/>
        <p:txBody>
          <a:bodyPr/>
          <a:lstStyle/>
          <a:p>
            <a:r>
              <a:rPr lang="en-US" dirty="0"/>
              <a:t>Triaxial Probe</a:t>
            </a:r>
          </a:p>
        </p:txBody>
      </p:sp>
      <p:sp>
        <p:nvSpPr>
          <p:cNvPr id="2" name="Slide Number Placeholder 1">
            <a:extLst>
              <a:ext uri="{FF2B5EF4-FFF2-40B4-BE49-F238E27FC236}">
                <a16:creationId xmlns:a16="http://schemas.microsoft.com/office/drawing/2014/main" id="{ACB2799A-FFAF-43C7-9B72-B3CC70A37891}"/>
              </a:ext>
            </a:extLst>
          </p:cNvPr>
          <p:cNvSpPr>
            <a:spLocks noGrp="1"/>
          </p:cNvSpPr>
          <p:nvPr>
            <p:ph type="sldNum" sz="quarter" idx="12"/>
          </p:nvPr>
        </p:nvSpPr>
        <p:spPr/>
        <p:txBody>
          <a:bodyPr/>
          <a:lstStyle/>
          <a:p>
            <a:fld id="{10841145-CDF6-4CB3-837B-6C06B318D261}" type="slidenum">
              <a:rPr lang="en-US" smtClean="0"/>
              <a:t>4</a:t>
            </a:fld>
            <a:endParaRPr lang="en-US"/>
          </a:p>
        </p:txBody>
      </p:sp>
      <p:pic>
        <p:nvPicPr>
          <p:cNvPr id="4" name="Picture 3">
            <a:extLst>
              <a:ext uri="{FF2B5EF4-FFF2-40B4-BE49-F238E27FC236}">
                <a16:creationId xmlns:a16="http://schemas.microsoft.com/office/drawing/2014/main" id="{385744B1-E05A-41AD-AE6E-1F4C4AA17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35" y="1560943"/>
            <a:ext cx="5957354" cy="4468016"/>
          </a:xfrm>
          <a:prstGeom prst="rect">
            <a:avLst/>
          </a:prstGeom>
        </p:spPr>
      </p:pic>
      <p:pic>
        <p:nvPicPr>
          <p:cNvPr id="5" name="Picture 4" descr="A picture containing indoor&#10;&#10;Description automatically generated">
            <a:extLst>
              <a:ext uri="{FF2B5EF4-FFF2-40B4-BE49-F238E27FC236}">
                <a16:creationId xmlns:a16="http://schemas.microsoft.com/office/drawing/2014/main" id="{5A227EB7-7B55-434C-ACD5-015701585D9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24815" t="16800" r="33230" b="38633"/>
          <a:stretch/>
        </p:blipFill>
        <p:spPr>
          <a:xfrm>
            <a:off x="7033260" y="1560943"/>
            <a:ext cx="3154680" cy="4468016"/>
          </a:xfrm>
          <a:prstGeom prst="rect">
            <a:avLst/>
          </a:prstGeom>
        </p:spPr>
      </p:pic>
      <p:sp>
        <p:nvSpPr>
          <p:cNvPr id="6" name="TextBox 5">
            <a:extLst>
              <a:ext uri="{FF2B5EF4-FFF2-40B4-BE49-F238E27FC236}">
                <a16:creationId xmlns:a16="http://schemas.microsoft.com/office/drawing/2014/main" id="{988C56AB-2FE8-480F-B583-CFD0A480353A}"/>
              </a:ext>
            </a:extLst>
          </p:cNvPr>
          <p:cNvSpPr txBox="1"/>
          <p:nvPr/>
        </p:nvSpPr>
        <p:spPr>
          <a:xfrm>
            <a:off x="10667963" y="3802539"/>
            <a:ext cx="1044838" cy="1477328"/>
          </a:xfrm>
          <a:prstGeom prst="rect">
            <a:avLst/>
          </a:prstGeom>
          <a:noFill/>
        </p:spPr>
        <p:txBody>
          <a:bodyPr wrap="none" rtlCol="0">
            <a:spAutoFit/>
          </a:bodyPr>
          <a:lstStyle/>
          <a:p>
            <a:r>
              <a:rPr lang="en-US" dirty="0"/>
              <a:t>GROUND</a:t>
            </a:r>
          </a:p>
          <a:p>
            <a:endParaRPr lang="en-US" dirty="0"/>
          </a:p>
          <a:p>
            <a:r>
              <a:rPr lang="en-US" dirty="0"/>
              <a:t>GUARD</a:t>
            </a:r>
          </a:p>
          <a:p>
            <a:endParaRPr lang="en-US" dirty="0"/>
          </a:p>
          <a:p>
            <a:r>
              <a:rPr lang="en-US" dirty="0"/>
              <a:t>DUT</a:t>
            </a:r>
          </a:p>
        </p:txBody>
      </p:sp>
      <p:cxnSp>
        <p:nvCxnSpPr>
          <p:cNvPr id="8" name="Straight Arrow Connector 7">
            <a:extLst>
              <a:ext uri="{FF2B5EF4-FFF2-40B4-BE49-F238E27FC236}">
                <a16:creationId xmlns:a16="http://schemas.microsoft.com/office/drawing/2014/main" id="{14A4EC88-5887-45D3-860F-792C3C42C123}"/>
              </a:ext>
            </a:extLst>
          </p:cNvPr>
          <p:cNvCxnSpPr>
            <a:cxnSpLocks/>
          </p:cNvCxnSpPr>
          <p:nvPr/>
        </p:nvCxnSpPr>
        <p:spPr>
          <a:xfrm flipH="1">
            <a:off x="8548688" y="3986784"/>
            <a:ext cx="2119278" cy="554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FF6359-6FFA-489B-BA3B-C4D2FDD99334}"/>
              </a:ext>
            </a:extLst>
          </p:cNvPr>
          <p:cNvCxnSpPr>
            <a:cxnSpLocks/>
            <a:stCxn id="6" idx="1"/>
          </p:cNvCxnSpPr>
          <p:nvPr/>
        </p:nvCxnSpPr>
        <p:spPr>
          <a:xfrm flipH="1">
            <a:off x="8643939" y="4541203"/>
            <a:ext cx="2024024" cy="1355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377CEFE-288E-4257-9EE0-A2FE31D27D3F}"/>
              </a:ext>
            </a:extLst>
          </p:cNvPr>
          <p:cNvCxnSpPr>
            <a:cxnSpLocks/>
          </p:cNvCxnSpPr>
          <p:nvPr/>
        </p:nvCxnSpPr>
        <p:spPr>
          <a:xfrm flipH="1" flipV="1">
            <a:off x="8643938" y="4810125"/>
            <a:ext cx="2024026" cy="2619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2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Probe Station Controls (1)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809" y="1987166"/>
            <a:ext cx="5921566" cy="4441175"/>
          </a:xfrm>
          <a:prstGeom prst="rect">
            <a:avLst/>
          </a:prstGeom>
        </p:spPr>
      </p:pic>
      <p:cxnSp>
        <p:nvCxnSpPr>
          <p:cNvPr id="4" name="Straight Arrow Connector 3"/>
          <p:cNvCxnSpPr/>
          <p:nvPr/>
        </p:nvCxnSpPr>
        <p:spPr>
          <a:xfrm>
            <a:off x="2170323" y="4814371"/>
            <a:ext cx="2170103" cy="62239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961002" y="2500189"/>
            <a:ext cx="3095740" cy="8048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469325" y="4616067"/>
            <a:ext cx="1806877" cy="9852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632155" y="2500190"/>
            <a:ext cx="2225406" cy="3231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flipH="1">
            <a:off x="993169" y="2052627"/>
            <a:ext cx="1033934" cy="646331"/>
          </a:xfrm>
          <a:prstGeom prst="rect">
            <a:avLst/>
          </a:prstGeom>
          <a:noFill/>
        </p:spPr>
        <p:txBody>
          <a:bodyPr wrap="square" rtlCol="0">
            <a:spAutoFit/>
          </a:bodyPr>
          <a:lstStyle/>
          <a:p>
            <a:r>
              <a:rPr lang="en-US" dirty="0"/>
              <a:t>Chuck Rotation</a:t>
            </a:r>
          </a:p>
        </p:txBody>
      </p:sp>
      <p:sp>
        <p:nvSpPr>
          <p:cNvPr id="18" name="TextBox 17"/>
          <p:cNvSpPr txBox="1"/>
          <p:nvPr/>
        </p:nvSpPr>
        <p:spPr>
          <a:xfrm>
            <a:off x="488452" y="4616067"/>
            <a:ext cx="1681871" cy="369332"/>
          </a:xfrm>
          <a:prstGeom prst="rect">
            <a:avLst/>
          </a:prstGeom>
          <a:noFill/>
        </p:spPr>
        <p:txBody>
          <a:bodyPr wrap="none" rtlCol="0">
            <a:spAutoFit/>
          </a:bodyPr>
          <a:lstStyle/>
          <a:p>
            <a:r>
              <a:rPr lang="en-US" dirty="0"/>
              <a:t>Chuck Y-Motion</a:t>
            </a:r>
          </a:p>
        </p:txBody>
      </p:sp>
      <p:sp>
        <p:nvSpPr>
          <p:cNvPr id="19" name="TextBox 18"/>
          <p:cNvSpPr txBox="1"/>
          <p:nvPr/>
        </p:nvSpPr>
        <p:spPr>
          <a:xfrm>
            <a:off x="8889604" y="2375792"/>
            <a:ext cx="2844368" cy="646331"/>
          </a:xfrm>
          <a:prstGeom prst="rect">
            <a:avLst/>
          </a:prstGeom>
          <a:noFill/>
        </p:spPr>
        <p:txBody>
          <a:bodyPr wrap="none" rtlCol="0">
            <a:spAutoFit/>
          </a:bodyPr>
          <a:lstStyle/>
          <a:p>
            <a:r>
              <a:rPr lang="en-US" dirty="0"/>
              <a:t>Grounded Chuck</a:t>
            </a:r>
          </a:p>
          <a:p>
            <a:r>
              <a:rPr lang="en-US" dirty="0"/>
              <a:t>(Backside contact capability)</a:t>
            </a:r>
          </a:p>
        </p:txBody>
      </p:sp>
      <p:sp>
        <p:nvSpPr>
          <p:cNvPr id="21" name="TextBox 20"/>
          <p:cNvSpPr txBox="1"/>
          <p:nvPr/>
        </p:nvSpPr>
        <p:spPr>
          <a:xfrm>
            <a:off x="9276202" y="4351662"/>
            <a:ext cx="2307619" cy="369332"/>
          </a:xfrm>
          <a:prstGeom prst="rect">
            <a:avLst/>
          </a:prstGeom>
          <a:noFill/>
        </p:spPr>
        <p:txBody>
          <a:bodyPr wrap="none" rtlCol="0">
            <a:spAutoFit/>
          </a:bodyPr>
          <a:lstStyle/>
          <a:p>
            <a:r>
              <a:rPr lang="en-US" dirty="0"/>
              <a:t>Chuck Vacuum Control</a:t>
            </a:r>
          </a:p>
        </p:txBody>
      </p:sp>
      <p:sp>
        <p:nvSpPr>
          <p:cNvPr id="5" name="Slide Number Placeholder 4"/>
          <p:cNvSpPr>
            <a:spLocks noGrp="1"/>
          </p:cNvSpPr>
          <p:nvPr>
            <p:ph type="sldNum" sz="quarter" idx="12"/>
          </p:nvPr>
        </p:nvSpPr>
        <p:spPr/>
        <p:txBody>
          <a:bodyPr/>
          <a:lstStyle/>
          <a:p>
            <a:fld id="{10841145-CDF6-4CB3-837B-6C06B318D261}" type="slidenum">
              <a:rPr lang="en-US" smtClean="0"/>
              <a:t>5</a:t>
            </a:fld>
            <a:endParaRPr lang="en-US" dirty="0"/>
          </a:p>
        </p:txBody>
      </p:sp>
    </p:spTree>
    <p:extLst>
      <p:ext uri="{BB962C8B-B14F-4D97-AF65-F5344CB8AC3E}">
        <p14:creationId xmlns:p14="http://schemas.microsoft.com/office/powerpoint/2010/main" val="2328807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Probe Station Controls (2)</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417" t="9478" r="13775" b="15020"/>
          <a:stretch/>
        </p:blipFill>
        <p:spPr>
          <a:xfrm>
            <a:off x="2809301" y="1898854"/>
            <a:ext cx="5464367" cy="4309149"/>
          </a:xfrm>
          <a:prstGeom prst="rect">
            <a:avLst/>
          </a:prstGeom>
        </p:spPr>
      </p:pic>
      <p:cxnSp>
        <p:nvCxnSpPr>
          <p:cNvPr id="4" name="Straight Arrow Connector 3"/>
          <p:cNvCxnSpPr/>
          <p:nvPr/>
        </p:nvCxnSpPr>
        <p:spPr>
          <a:xfrm flipH="1">
            <a:off x="7458308" y="3821563"/>
            <a:ext cx="1806877" cy="9852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8" idx="1"/>
          </p:cNvCxnSpPr>
          <p:nvPr/>
        </p:nvCxnSpPr>
        <p:spPr>
          <a:xfrm flipH="1" flipV="1">
            <a:off x="6345716" y="5607586"/>
            <a:ext cx="2456761" cy="28988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02477" y="5435805"/>
            <a:ext cx="2933239" cy="923330"/>
          </a:xfrm>
          <a:prstGeom prst="rect">
            <a:avLst/>
          </a:prstGeom>
          <a:noFill/>
        </p:spPr>
        <p:txBody>
          <a:bodyPr wrap="none" rtlCol="0">
            <a:spAutoFit/>
          </a:bodyPr>
          <a:lstStyle/>
          <a:p>
            <a:r>
              <a:rPr lang="en-US" dirty="0"/>
              <a:t>Platen Up/</a:t>
            </a:r>
            <a:r>
              <a:rPr lang="en-US" dirty="0" err="1"/>
              <a:t>Dn</a:t>
            </a:r>
            <a:endParaRPr lang="en-US" dirty="0"/>
          </a:p>
          <a:p>
            <a:r>
              <a:rPr lang="en-US" dirty="0"/>
              <a:t>(Minimal use for single probe</a:t>
            </a:r>
          </a:p>
          <a:p>
            <a:r>
              <a:rPr lang="en-US" dirty="0"/>
              <a:t>test)</a:t>
            </a:r>
          </a:p>
        </p:txBody>
      </p:sp>
      <p:sp>
        <p:nvSpPr>
          <p:cNvPr id="12" name="TextBox 11"/>
          <p:cNvSpPr txBox="1"/>
          <p:nvPr/>
        </p:nvSpPr>
        <p:spPr>
          <a:xfrm>
            <a:off x="9265185" y="3612107"/>
            <a:ext cx="1689886" cy="369332"/>
          </a:xfrm>
          <a:prstGeom prst="rect">
            <a:avLst/>
          </a:prstGeom>
          <a:noFill/>
        </p:spPr>
        <p:txBody>
          <a:bodyPr wrap="none" rtlCol="0">
            <a:spAutoFit/>
          </a:bodyPr>
          <a:lstStyle/>
          <a:p>
            <a:r>
              <a:rPr lang="en-US" dirty="0"/>
              <a:t>Chuck X-Motion</a:t>
            </a:r>
          </a:p>
        </p:txBody>
      </p:sp>
      <p:sp>
        <p:nvSpPr>
          <p:cNvPr id="6" name="Slide Number Placeholder 5"/>
          <p:cNvSpPr>
            <a:spLocks noGrp="1"/>
          </p:cNvSpPr>
          <p:nvPr>
            <p:ph type="sldNum" sz="quarter" idx="12"/>
          </p:nvPr>
        </p:nvSpPr>
        <p:spPr/>
        <p:txBody>
          <a:bodyPr/>
          <a:lstStyle/>
          <a:p>
            <a:fld id="{10841145-CDF6-4CB3-837B-6C06B318D261}" type="slidenum">
              <a:rPr lang="en-US" smtClean="0"/>
              <a:t>6</a:t>
            </a:fld>
            <a:endParaRPr lang="en-US" dirty="0"/>
          </a:p>
        </p:txBody>
      </p:sp>
    </p:spTree>
    <p:extLst>
      <p:ext uri="{BB962C8B-B14F-4D97-AF65-F5344CB8AC3E}">
        <p14:creationId xmlns:p14="http://schemas.microsoft.com/office/powerpoint/2010/main" val="401134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Interior Bulkhead Connectors (1)</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92" t="20562" r="30884" b="19358"/>
          <a:stretch/>
        </p:blipFill>
        <p:spPr>
          <a:xfrm>
            <a:off x="705079" y="2016086"/>
            <a:ext cx="6037244" cy="4120309"/>
          </a:xfrm>
          <a:prstGeom prst="rect">
            <a:avLst/>
          </a:prstGeom>
        </p:spPr>
      </p:pic>
      <p:sp>
        <p:nvSpPr>
          <p:cNvPr id="4" name="TextBox 3"/>
          <p:cNvSpPr txBox="1"/>
          <p:nvPr/>
        </p:nvSpPr>
        <p:spPr>
          <a:xfrm>
            <a:off x="9165125" y="6015210"/>
            <a:ext cx="3062689" cy="646331"/>
          </a:xfrm>
          <a:prstGeom prst="rect">
            <a:avLst/>
          </a:prstGeom>
          <a:noFill/>
        </p:spPr>
        <p:txBody>
          <a:bodyPr wrap="square" rtlCol="0">
            <a:spAutoFit/>
          </a:bodyPr>
          <a:lstStyle/>
          <a:p>
            <a:r>
              <a:rPr lang="en-US" dirty="0"/>
              <a:t>1-4: </a:t>
            </a:r>
            <a:r>
              <a:rPr lang="en-US" dirty="0" err="1"/>
              <a:t>Triaxial</a:t>
            </a:r>
            <a:r>
              <a:rPr lang="en-US" dirty="0"/>
              <a:t> Connectors</a:t>
            </a:r>
          </a:p>
          <a:p>
            <a:r>
              <a:rPr lang="en-US" dirty="0"/>
              <a:t>5-8: BNC Connectors</a:t>
            </a:r>
          </a:p>
        </p:txBody>
      </p:sp>
      <p:cxnSp>
        <p:nvCxnSpPr>
          <p:cNvPr id="5" name="Straight Arrow Connector 4"/>
          <p:cNvCxnSpPr/>
          <p:nvPr/>
        </p:nvCxnSpPr>
        <p:spPr>
          <a:xfrm flipH="1" flipV="1">
            <a:off x="2956378" y="5224750"/>
            <a:ext cx="2392862" cy="7005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31316" y="5713738"/>
            <a:ext cx="1981481" cy="369332"/>
          </a:xfrm>
          <a:prstGeom prst="rect">
            <a:avLst/>
          </a:prstGeom>
          <a:solidFill>
            <a:schemeClr val="bg1"/>
          </a:solidFill>
        </p:spPr>
        <p:txBody>
          <a:bodyPr wrap="square" rtlCol="0">
            <a:spAutoFit/>
          </a:bodyPr>
          <a:lstStyle/>
          <a:p>
            <a:r>
              <a:rPr lang="en-US" dirty="0" err="1"/>
              <a:t>Triaxial</a:t>
            </a:r>
            <a:r>
              <a:rPr lang="en-US" dirty="0"/>
              <a:t> Pass-thru</a:t>
            </a:r>
          </a:p>
        </p:txBody>
      </p:sp>
      <p:cxnSp>
        <p:nvCxnSpPr>
          <p:cNvPr id="9" name="Straight Arrow Connector 8"/>
          <p:cNvCxnSpPr/>
          <p:nvPr/>
        </p:nvCxnSpPr>
        <p:spPr>
          <a:xfrm flipH="1" flipV="1">
            <a:off x="4407624" y="3976305"/>
            <a:ext cx="1599984" cy="489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07608" y="4355940"/>
            <a:ext cx="1782219" cy="369332"/>
          </a:xfrm>
          <a:prstGeom prst="rect">
            <a:avLst/>
          </a:prstGeom>
          <a:noFill/>
        </p:spPr>
        <p:txBody>
          <a:bodyPr wrap="none" rtlCol="0">
            <a:spAutoFit/>
          </a:bodyPr>
          <a:lstStyle/>
          <a:p>
            <a:r>
              <a:rPr lang="en-US" dirty="0"/>
              <a:t>Coaxial Pass-thru</a:t>
            </a:r>
          </a:p>
        </p:txBody>
      </p:sp>
      <p:cxnSp>
        <p:nvCxnSpPr>
          <p:cNvPr id="14" name="Straight Arrow Connector 13"/>
          <p:cNvCxnSpPr/>
          <p:nvPr/>
        </p:nvCxnSpPr>
        <p:spPr>
          <a:xfrm flipH="1" flipV="1">
            <a:off x="4002429" y="4187388"/>
            <a:ext cx="1391721" cy="170426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626852" y="4465505"/>
            <a:ext cx="1752328" cy="14328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384200" y="4834185"/>
            <a:ext cx="1980010" cy="10574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677584" y="3735077"/>
            <a:ext cx="1330024" cy="74896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889208" y="3460197"/>
            <a:ext cx="1118400" cy="100530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207616" y="3314530"/>
            <a:ext cx="799992" cy="115097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Slide Number Placeholder 26"/>
          <p:cNvSpPr>
            <a:spLocks noGrp="1"/>
          </p:cNvSpPr>
          <p:nvPr>
            <p:ph type="sldNum" sz="quarter" idx="12"/>
          </p:nvPr>
        </p:nvSpPr>
        <p:spPr/>
        <p:txBody>
          <a:bodyPr/>
          <a:lstStyle/>
          <a:p>
            <a:fld id="{10841145-CDF6-4CB3-837B-6C06B318D261}" type="slidenum">
              <a:rPr lang="en-US" smtClean="0"/>
              <a:t>7</a:t>
            </a:fld>
            <a:endParaRPr lang="en-US" dirty="0"/>
          </a:p>
        </p:txBody>
      </p:sp>
    </p:spTree>
    <p:extLst>
      <p:ext uri="{BB962C8B-B14F-4D97-AF65-F5344CB8AC3E}">
        <p14:creationId xmlns:p14="http://schemas.microsoft.com/office/powerpoint/2010/main" val="382567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ndoor&#10;&#10;Description automatically generated">
            <a:extLst>
              <a:ext uri="{FF2B5EF4-FFF2-40B4-BE49-F238E27FC236}">
                <a16:creationId xmlns:a16="http://schemas.microsoft.com/office/drawing/2014/main" id="{40BAB67E-C5FE-4317-9FFB-6B864D1B7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52" y="1692276"/>
            <a:ext cx="3771900" cy="5029199"/>
          </a:xfrm>
          <a:prstGeom prst="rect">
            <a:avLst/>
          </a:prstGeom>
        </p:spPr>
      </p:pic>
      <p:sp>
        <p:nvSpPr>
          <p:cNvPr id="2" name="Title 1"/>
          <p:cNvSpPr>
            <a:spLocks noGrp="1"/>
          </p:cNvSpPr>
          <p:nvPr>
            <p:ph type="title"/>
          </p:nvPr>
        </p:nvSpPr>
        <p:spPr/>
        <p:txBody>
          <a:bodyPr/>
          <a:lstStyle/>
          <a:p>
            <a:r>
              <a:rPr lang="en-US" dirty="0"/>
              <a:t>Interior Bulkhead Connectors (2):</a:t>
            </a:r>
            <a:br>
              <a:rPr lang="en-US" dirty="0"/>
            </a:br>
            <a:r>
              <a:rPr lang="en-US" dirty="0"/>
              <a:t>Recommended Configuration</a:t>
            </a:r>
          </a:p>
        </p:txBody>
      </p:sp>
      <p:sp>
        <p:nvSpPr>
          <p:cNvPr id="4" name="TextBox 3"/>
          <p:cNvSpPr txBox="1"/>
          <p:nvPr/>
        </p:nvSpPr>
        <p:spPr>
          <a:xfrm>
            <a:off x="9165125" y="6015210"/>
            <a:ext cx="3062689" cy="646331"/>
          </a:xfrm>
          <a:prstGeom prst="rect">
            <a:avLst/>
          </a:prstGeom>
          <a:noFill/>
        </p:spPr>
        <p:txBody>
          <a:bodyPr wrap="square" rtlCol="0">
            <a:spAutoFit/>
          </a:bodyPr>
          <a:lstStyle/>
          <a:p>
            <a:r>
              <a:rPr lang="en-US" dirty="0"/>
              <a:t>1-4: </a:t>
            </a:r>
            <a:r>
              <a:rPr lang="en-US" dirty="0" err="1"/>
              <a:t>Triaxial</a:t>
            </a:r>
            <a:r>
              <a:rPr lang="en-US" dirty="0"/>
              <a:t> Connectors</a:t>
            </a:r>
          </a:p>
          <a:p>
            <a:r>
              <a:rPr lang="en-US" dirty="0"/>
              <a:t>5-8: BNC Connectors</a:t>
            </a:r>
          </a:p>
        </p:txBody>
      </p:sp>
      <p:cxnSp>
        <p:nvCxnSpPr>
          <p:cNvPr id="5" name="Straight Arrow Connector 4"/>
          <p:cNvCxnSpPr>
            <a:cxnSpLocks/>
          </p:cNvCxnSpPr>
          <p:nvPr/>
        </p:nvCxnSpPr>
        <p:spPr>
          <a:xfrm flipH="1">
            <a:off x="3246646" y="3709730"/>
            <a:ext cx="2463038" cy="800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95588" y="3471206"/>
            <a:ext cx="4843449" cy="1477328"/>
          </a:xfrm>
          <a:prstGeom prst="rect">
            <a:avLst/>
          </a:prstGeom>
          <a:noFill/>
        </p:spPr>
        <p:txBody>
          <a:bodyPr wrap="square" rtlCol="0">
            <a:spAutoFit/>
          </a:bodyPr>
          <a:lstStyle/>
          <a:p>
            <a:r>
              <a:rPr lang="en-US" dirty="0"/>
              <a:t>Chuck Ground: </a:t>
            </a:r>
          </a:p>
          <a:p>
            <a:r>
              <a:rPr lang="en-US" dirty="0"/>
              <a:t>Coax for C-V sweeps and Keithley 237 I-V </a:t>
            </a:r>
          </a:p>
          <a:p>
            <a:r>
              <a:rPr lang="en-US" dirty="0" err="1"/>
              <a:t>Triax</a:t>
            </a:r>
            <a:r>
              <a:rPr lang="en-US" dirty="0"/>
              <a:t> for I-V sweep with </a:t>
            </a:r>
            <a:r>
              <a:rPr lang="en-US" dirty="0" err="1"/>
              <a:t>Keitley</a:t>
            </a:r>
            <a:r>
              <a:rPr lang="en-US" dirty="0"/>
              <a:t> 4200SCS</a:t>
            </a:r>
          </a:p>
          <a:p>
            <a:r>
              <a:rPr lang="en-US" dirty="0"/>
              <a:t>Be sure to connect appropriate cable at chuck connection on right side of the probe station! </a:t>
            </a:r>
          </a:p>
        </p:txBody>
      </p:sp>
      <p:cxnSp>
        <p:nvCxnSpPr>
          <p:cNvPr id="9" name="Straight Arrow Connector 8"/>
          <p:cNvCxnSpPr>
            <a:cxnSpLocks/>
          </p:cNvCxnSpPr>
          <p:nvPr/>
        </p:nvCxnSpPr>
        <p:spPr>
          <a:xfrm flipH="1">
            <a:off x="2810802" y="2722737"/>
            <a:ext cx="4242864" cy="8023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06596" y="2500947"/>
            <a:ext cx="3532442" cy="369332"/>
          </a:xfrm>
          <a:prstGeom prst="rect">
            <a:avLst/>
          </a:prstGeom>
          <a:noFill/>
        </p:spPr>
        <p:txBody>
          <a:bodyPr wrap="none" rtlCol="0">
            <a:spAutoFit/>
          </a:bodyPr>
          <a:lstStyle/>
          <a:p>
            <a:r>
              <a:rPr lang="en-US" dirty="0"/>
              <a:t>Coaxial Connection for C-V Sweeps</a:t>
            </a:r>
          </a:p>
        </p:txBody>
      </p:sp>
      <p:cxnSp>
        <p:nvCxnSpPr>
          <p:cNvPr id="13" name="Straight Arrow Connector 12"/>
          <p:cNvCxnSpPr>
            <a:cxnSpLocks/>
            <a:stCxn id="15" idx="1"/>
          </p:cNvCxnSpPr>
          <p:nvPr/>
        </p:nvCxnSpPr>
        <p:spPr>
          <a:xfrm flipH="1" flipV="1">
            <a:off x="2562447" y="4650797"/>
            <a:ext cx="4639431" cy="699593"/>
          </a:xfrm>
          <a:prstGeom prst="straightConnector1">
            <a:avLst/>
          </a:prstGeom>
          <a:ln w="38100">
            <a:solidFill>
              <a:srgbClr val="B1253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201878" y="5165724"/>
            <a:ext cx="3437159" cy="369332"/>
          </a:xfrm>
          <a:prstGeom prst="rect">
            <a:avLst/>
          </a:prstGeom>
          <a:noFill/>
        </p:spPr>
        <p:txBody>
          <a:bodyPr wrap="none" rtlCol="0">
            <a:spAutoFit/>
          </a:bodyPr>
          <a:lstStyle/>
          <a:p>
            <a:r>
              <a:rPr lang="en-US" dirty="0"/>
              <a:t>Triaxial Connection for I-V sweeps</a:t>
            </a:r>
          </a:p>
        </p:txBody>
      </p:sp>
      <p:sp>
        <p:nvSpPr>
          <p:cNvPr id="6" name="Slide Number Placeholder 5"/>
          <p:cNvSpPr>
            <a:spLocks noGrp="1"/>
          </p:cNvSpPr>
          <p:nvPr>
            <p:ph type="sldNum" sz="quarter" idx="12"/>
          </p:nvPr>
        </p:nvSpPr>
        <p:spPr/>
        <p:txBody>
          <a:bodyPr/>
          <a:lstStyle/>
          <a:p>
            <a:fld id="{10841145-CDF6-4CB3-837B-6C06B318D261}" type="slidenum">
              <a:rPr lang="en-US" smtClean="0"/>
              <a:t>8</a:t>
            </a:fld>
            <a:endParaRPr lang="en-US" dirty="0"/>
          </a:p>
        </p:txBody>
      </p:sp>
      <p:cxnSp>
        <p:nvCxnSpPr>
          <p:cNvPr id="20" name="Straight Arrow Connector 19">
            <a:extLst>
              <a:ext uri="{FF2B5EF4-FFF2-40B4-BE49-F238E27FC236}">
                <a16:creationId xmlns:a16="http://schemas.microsoft.com/office/drawing/2014/main" id="{E2E729ED-837D-4C9F-9A9C-B3C7CFA6F3F9}"/>
              </a:ext>
            </a:extLst>
          </p:cNvPr>
          <p:cNvCxnSpPr>
            <a:cxnSpLocks/>
          </p:cNvCxnSpPr>
          <p:nvPr/>
        </p:nvCxnSpPr>
        <p:spPr>
          <a:xfrm flipH="1">
            <a:off x="2663457" y="3709730"/>
            <a:ext cx="3046227" cy="66614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78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28E529-B674-457D-8A4F-22BDA5D91710}"/>
              </a:ext>
            </a:extLst>
          </p:cNvPr>
          <p:cNvSpPr>
            <a:spLocks noGrp="1"/>
          </p:cNvSpPr>
          <p:nvPr>
            <p:ph type="title"/>
          </p:nvPr>
        </p:nvSpPr>
        <p:spPr>
          <a:xfrm>
            <a:off x="838201" y="136525"/>
            <a:ext cx="10515600" cy="1325563"/>
          </a:xfrm>
        </p:spPr>
        <p:txBody>
          <a:bodyPr/>
          <a:lstStyle/>
          <a:p>
            <a:r>
              <a:rPr lang="en-US" dirty="0"/>
              <a:t>Two types of chuck ground connections:</a:t>
            </a:r>
          </a:p>
        </p:txBody>
      </p:sp>
      <p:sp>
        <p:nvSpPr>
          <p:cNvPr id="2" name="Slide Number Placeholder 1">
            <a:extLst>
              <a:ext uri="{FF2B5EF4-FFF2-40B4-BE49-F238E27FC236}">
                <a16:creationId xmlns:a16="http://schemas.microsoft.com/office/drawing/2014/main" id="{5EC488C1-9BA4-465E-AF4E-BF7C7143D7E6}"/>
              </a:ext>
            </a:extLst>
          </p:cNvPr>
          <p:cNvSpPr>
            <a:spLocks noGrp="1"/>
          </p:cNvSpPr>
          <p:nvPr>
            <p:ph type="sldNum" sz="quarter" idx="12"/>
          </p:nvPr>
        </p:nvSpPr>
        <p:spPr/>
        <p:txBody>
          <a:bodyPr/>
          <a:lstStyle/>
          <a:p>
            <a:fld id="{10841145-CDF6-4CB3-837B-6C06B318D261}" type="slidenum">
              <a:rPr lang="en-US" smtClean="0"/>
              <a:t>9</a:t>
            </a:fld>
            <a:endParaRPr lang="en-US"/>
          </a:p>
        </p:txBody>
      </p:sp>
      <p:pic>
        <p:nvPicPr>
          <p:cNvPr id="4" name="Picture 3">
            <a:extLst>
              <a:ext uri="{FF2B5EF4-FFF2-40B4-BE49-F238E27FC236}">
                <a16:creationId xmlns:a16="http://schemas.microsoft.com/office/drawing/2014/main" id="{04283BF9-59B7-4979-A749-FE87E6A29D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33"/>
          <a:stretch/>
        </p:blipFill>
        <p:spPr>
          <a:xfrm>
            <a:off x="7629112" y="2074766"/>
            <a:ext cx="3813897" cy="2917226"/>
          </a:xfrm>
          <a:prstGeom prst="rect">
            <a:avLst/>
          </a:prstGeom>
        </p:spPr>
      </p:pic>
      <p:pic>
        <p:nvPicPr>
          <p:cNvPr id="5" name="Content Placeholder 4">
            <a:extLst>
              <a:ext uri="{FF2B5EF4-FFF2-40B4-BE49-F238E27FC236}">
                <a16:creationId xmlns:a16="http://schemas.microsoft.com/office/drawing/2014/main" id="{07A4143A-1B86-4531-AAB5-01E307F50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53" b="6669"/>
          <a:stretch/>
        </p:blipFill>
        <p:spPr>
          <a:xfrm>
            <a:off x="595606" y="1982913"/>
            <a:ext cx="3813897" cy="3166946"/>
          </a:xfrm>
          <a:prstGeom prst="rect">
            <a:avLst/>
          </a:prstGeom>
        </p:spPr>
      </p:pic>
      <p:cxnSp>
        <p:nvCxnSpPr>
          <p:cNvPr id="7" name="Straight Arrow Connector 6">
            <a:extLst>
              <a:ext uri="{FF2B5EF4-FFF2-40B4-BE49-F238E27FC236}">
                <a16:creationId xmlns:a16="http://schemas.microsoft.com/office/drawing/2014/main" id="{0E0FDADC-B1AF-44DD-92B2-6BD9A63E5EAE}"/>
              </a:ext>
            </a:extLst>
          </p:cNvPr>
          <p:cNvCxnSpPr>
            <a:cxnSpLocks/>
          </p:cNvCxnSpPr>
          <p:nvPr/>
        </p:nvCxnSpPr>
        <p:spPr>
          <a:xfrm flipH="1" flipV="1">
            <a:off x="2177440" y="3043393"/>
            <a:ext cx="2643658" cy="1948599"/>
          </a:xfrm>
          <a:prstGeom prst="straightConnector1">
            <a:avLst/>
          </a:prstGeom>
          <a:ln w="38100">
            <a:solidFill>
              <a:srgbClr val="B12539"/>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4743E4-D9FB-4BEA-B75D-41F266499F0F}"/>
              </a:ext>
            </a:extLst>
          </p:cNvPr>
          <p:cNvSpPr txBox="1"/>
          <p:nvPr/>
        </p:nvSpPr>
        <p:spPr>
          <a:xfrm>
            <a:off x="4821098" y="4883341"/>
            <a:ext cx="2503245" cy="1477328"/>
          </a:xfrm>
          <a:prstGeom prst="rect">
            <a:avLst/>
          </a:prstGeom>
          <a:noFill/>
        </p:spPr>
        <p:txBody>
          <a:bodyPr wrap="square" rtlCol="0">
            <a:spAutoFit/>
          </a:bodyPr>
          <a:lstStyle/>
          <a:p>
            <a:r>
              <a:rPr lang="en-US" dirty="0"/>
              <a:t>Coax connection, use for </a:t>
            </a:r>
          </a:p>
          <a:p>
            <a:r>
              <a:rPr lang="en-US" dirty="0"/>
              <a:t>capacitance testing and for current-voltage testing with the Keithley</a:t>
            </a:r>
            <a:r>
              <a:rPr lang="en-US" dirty="0">
                <a:latin typeface="Symbol" panose="05050102010706020507" pitchFamily="18" charset="2"/>
              </a:rPr>
              <a:t>_</a:t>
            </a:r>
            <a:r>
              <a:rPr lang="en-US" dirty="0"/>
              <a:t>237</a:t>
            </a:r>
          </a:p>
        </p:txBody>
      </p:sp>
      <p:cxnSp>
        <p:nvCxnSpPr>
          <p:cNvPr id="13" name="Straight Arrow Connector 12">
            <a:extLst>
              <a:ext uri="{FF2B5EF4-FFF2-40B4-BE49-F238E27FC236}">
                <a16:creationId xmlns:a16="http://schemas.microsoft.com/office/drawing/2014/main" id="{FD216ED4-6122-4DCA-A01D-15FC7A143F85}"/>
              </a:ext>
            </a:extLst>
          </p:cNvPr>
          <p:cNvCxnSpPr>
            <a:cxnSpLocks/>
          </p:cNvCxnSpPr>
          <p:nvPr/>
        </p:nvCxnSpPr>
        <p:spPr>
          <a:xfrm>
            <a:off x="6922008" y="2596896"/>
            <a:ext cx="1688592" cy="3581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F8B50D-67D4-48FD-8F30-11FFF2291E81}"/>
              </a:ext>
            </a:extLst>
          </p:cNvPr>
          <p:cNvSpPr txBox="1"/>
          <p:nvPr/>
        </p:nvSpPr>
        <p:spPr>
          <a:xfrm>
            <a:off x="4794466" y="2413464"/>
            <a:ext cx="2393739" cy="1200329"/>
          </a:xfrm>
          <a:prstGeom prst="rect">
            <a:avLst/>
          </a:prstGeom>
          <a:noFill/>
        </p:spPr>
        <p:txBody>
          <a:bodyPr wrap="square" rtlCol="0">
            <a:spAutoFit/>
          </a:bodyPr>
          <a:lstStyle/>
          <a:p>
            <a:r>
              <a:rPr lang="en-US" dirty="0"/>
              <a:t>Triaxial adapters and triaxial cable. Use for current-voltage testing with Keithley SCS4200. </a:t>
            </a:r>
          </a:p>
        </p:txBody>
      </p:sp>
    </p:spTree>
    <p:extLst>
      <p:ext uri="{BB962C8B-B14F-4D97-AF65-F5344CB8AC3E}">
        <p14:creationId xmlns:p14="http://schemas.microsoft.com/office/powerpoint/2010/main" val="3916484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921</Words>
  <Application>Microsoft Office PowerPoint</Application>
  <PresentationFormat>Widescreen</PresentationFormat>
  <Paragraphs>135</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Symbol</vt:lpstr>
      <vt:lpstr>Office Theme</vt:lpstr>
      <vt:lpstr>Probe Station Quick Start</vt:lpstr>
      <vt:lpstr>Probe Manipulator &amp; Controls</vt:lpstr>
      <vt:lpstr>Coaxial Probe</vt:lpstr>
      <vt:lpstr>Triaxial Probe</vt:lpstr>
      <vt:lpstr>Probe Station Controls (1)</vt:lpstr>
      <vt:lpstr>Probe Station Controls (2)</vt:lpstr>
      <vt:lpstr>Interior Bulkhead Connectors (1)</vt:lpstr>
      <vt:lpstr>Interior Bulkhead Connectors (2): Recommended Configuration</vt:lpstr>
      <vt:lpstr>Two types of chuck ground connections:</vt:lpstr>
      <vt:lpstr>Our Typical Configuration Outside Bulkhead #1: Keithley 237 SMU</vt:lpstr>
      <vt:lpstr>Our Typical Configuration Outside Bulkhead #2: HP4284A</vt:lpstr>
      <vt:lpstr>Our Typical Configuration Outside Bulkhead #3: Keithley 4200SCS</vt:lpstr>
      <vt:lpstr>Microscope Illuminator Control</vt:lpstr>
      <vt:lpstr>Microscope Head</vt:lpstr>
      <vt:lpstr>Pointers / Useful Info</vt:lpstr>
      <vt:lpstr>Troubleshooting - General</vt:lpstr>
      <vt:lpstr>Troubleshooting – HP Capacitance Meter</vt:lpstr>
      <vt:lpstr>Test Capacitor: HP4284A</vt:lpstr>
      <vt:lpstr>Test Capacitor Inside Dark Box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Probe Station Quick Start</dc:title>
  <dc:creator>Edward Bawolek</dc:creator>
  <cp:lastModifiedBy>Edward Bawolek</cp:lastModifiedBy>
  <cp:revision>46</cp:revision>
  <dcterms:created xsi:type="dcterms:W3CDTF">2020-05-18T22:48:14Z</dcterms:created>
  <dcterms:modified xsi:type="dcterms:W3CDTF">2021-05-06T21:52:39Z</dcterms:modified>
</cp:coreProperties>
</file>