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4" d="100"/>
          <a:sy n="124" d="100"/>
        </p:scale>
        <p:origin x="3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B80A-155A-4D85-B2F0-6DC0E13FE3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2B213-29D5-4DD6-9220-52DD68E21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83BD6-5D01-470B-8CF6-92A1A3AE7E64}"/>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BCDA265F-7E96-4E62-B4EA-3B4C51939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578D5-7C31-435F-8C24-1DE7DEFADFE7}"/>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201665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1A41-D467-493A-A2E5-66BE5D3A1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A78FC2-CCFA-481E-BAC4-ABBA73CF93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403E6-9E97-449C-9541-60165864C4C0}"/>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D52FD8C0-68C9-40CA-8C63-83FC58FF2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79CC3-0FAB-4A05-9566-B176DE72E361}"/>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204610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2B9C5D-7F89-4D19-95D1-CD5569B730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2AAD0-DD57-4B87-B64F-5A6EBC6A48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0DF9-0F66-4ED2-AC44-056C0D236EF5}"/>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AAA69553-E9D1-4A77-AEFA-8088F28DD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88445-EF36-49E9-9B8E-CA7A683FF061}"/>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79224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5D8B-E65A-4D37-88F0-F947206A6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9B724-56F2-4C2D-8E40-9346BB29F3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DD7C5-87AD-4F32-9D21-03532F148622}"/>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3C043357-81FF-4864-B393-50CB62FBB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7BC80-EE91-46C8-893D-4CA9EAB4B49D}"/>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82112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22ED-B792-473B-802C-153EEE6DA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98B11C-3CF9-4A7F-97AB-EF1EBCEBE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F29B15-9770-4AA7-9C79-FDA344EE18E7}"/>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8BFC6F32-153B-4F74-BF50-38468ACCA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7BE31-E410-4976-80BE-CE4319AE0FE7}"/>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8361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0918-8FB6-4B83-9FA2-D71424F53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75D55-AC7C-4F32-94E8-C0FF23976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08DA7-9071-4114-9C11-39A4D65C82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AF0FF-DD15-4890-94E0-0E305FE2B0E5}"/>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6" name="Footer Placeholder 5">
            <a:extLst>
              <a:ext uri="{FF2B5EF4-FFF2-40B4-BE49-F238E27FC236}">
                <a16:creationId xmlns:a16="http://schemas.microsoft.com/office/drawing/2014/main" id="{CDEB147F-6EA0-48FC-8FF4-5A7F0ADA8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9F2FF2-494F-4528-816B-F31F142CDA94}"/>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22571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BBE7-B807-4163-932D-CD5903DFAB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DC092-4C85-4150-AE41-408472EBC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055E96-3FF6-482F-A221-A7D186079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F21820-2F75-4BBE-A4F2-24E2611BC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C02878-E77B-46BD-962B-79EF4384DA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9D81E-16F6-437A-A9DE-4978F883735E}"/>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8" name="Footer Placeholder 7">
            <a:extLst>
              <a:ext uri="{FF2B5EF4-FFF2-40B4-BE49-F238E27FC236}">
                <a16:creationId xmlns:a16="http://schemas.microsoft.com/office/drawing/2014/main" id="{3F6DB99E-8B2A-49CA-AEE5-05EE2539EC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F8F9FE-E888-4AA7-9000-B19713D01F68}"/>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301908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F1B8-32F9-4C38-9A89-06E5DAAC7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EDF2D-B646-4528-83B3-4CD09C4578A6}"/>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4" name="Footer Placeholder 3">
            <a:extLst>
              <a:ext uri="{FF2B5EF4-FFF2-40B4-BE49-F238E27FC236}">
                <a16:creationId xmlns:a16="http://schemas.microsoft.com/office/drawing/2014/main" id="{9AF186CF-89AA-44F9-AD5D-8198CCC48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738253-609F-4D9E-A630-916068A71122}"/>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79716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33C57-D205-4323-AE9E-996E2EA76600}"/>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3" name="Footer Placeholder 2">
            <a:extLst>
              <a:ext uri="{FF2B5EF4-FFF2-40B4-BE49-F238E27FC236}">
                <a16:creationId xmlns:a16="http://schemas.microsoft.com/office/drawing/2014/main" id="{C39DD9F5-7B3E-4386-99AC-621DC10389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DB1C4-5120-4A86-BBA7-23B423322D8B}"/>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4546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5210-7F53-4442-BE0E-FF59864E93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C5ECEA-1E3F-4337-818D-B7B8DA58F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B999C-FC05-4975-B013-0E7249406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D4EC5F-8D9E-4ECE-A51C-53DEAA407594}"/>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6" name="Footer Placeholder 5">
            <a:extLst>
              <a:ext uri="{FF2B5EF4-FFF2-40B4-BE49-F238E27FC236}">
                <a16:creationId xmlns:a16="http://schemas.microsoft.com/office/drawing/2014/main" id="{45E9CCD5-2B06-4168-A4FB-704ADE130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B9D9C-0D3E-435C-A854-25152F62A0C0}"/>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360810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326C-68BF-4E37-921E-3EE60068D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43BC9-2341-4739-963F-7F3AA41F1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9B7FB4-903C-44A9-97D1-7ED400C93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70438-1A4D-4E67-81ED-55994FB1A8BE}"/>
              </a:ext>
            </a:extLst>
          </p:cNvPr>
          <p:cNvSpPr>
            <a:spLocks noGrp="1"/>
          </p:cNvSpPr>
          <p:nvPr>
            <p:ph type="dt" sz="half" idx="10"/>
          </p:nvPr>
        </p:nvSpPr>
        <p:spPr/>
        <p:txBody>
          <a:bodyPr/>
          <a:lstStyle/>
          <a:p>
            <a:fld id="{6681D907-3DED-481D-A74E-C8E0D79258D7}" type="datetimeFigureOut">
              <a:rPr lang="en-US" smtClean="0"/>
              <a:t>3/29/2023</a:t>
            </a:fld>
            <a:endParaRPr lang="en-US"/>
          </a:p>
        </p:txBody>
      </p:sp>
      <p:sp>
        <p:nvSpPr>
          <p:cNvPr id="6" name="Footer Placeholder 5">
            <a:extLst>
              <a:ext uri="{FF2B5EF4-FFF2-40B4-BE49-F238E27FC236}">
                <a16:creationId xmlns:a16="http://schemas.microsoft.com/office/drawing/2014/main" id="{F966CDA2-EAAF-4FCA-A2CB-7E687DBB5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12778-9319-431B-9EB2-8CEDFE3DF436}"/>
              </a:ext>
            </a:extLst>
          </p:cNvPr>
          <p:cNvSpPr>
            <a:spLocks noGrp="1"/>
          </p:cNvSpPr>
          <p:nvPr>
            <p:ph type="sldNum" sz="quarter" idx="12"/>
          </p:nvPr>
        </p:nvSpPr>
        <p:spPr/>
        <p:txBody>
          <a:bodyPr/>
          <a:lstStyle/>
          <a:p>
            <a:fld id="{31E419A2-A8F0-4223-9928-124ECFCAB68C}" type="slidenum">
              <a:rPr lang="en-US" smtClean="0"/>
              <a:t>‹#›</a:t>
            </a:fld>
            <a:endParaRPr lang="en-US"/>
          </a:p>
        </p:txBody>
      </p:sp>
    </p:spTree>
    <p:extLst>
      <p:ext uri="{BB962C8B-B14F-4D97-AF65-F5344CB8AC3E}">
        <p14:creationId xmlns:p14="http://schemas.microsoft.com/office/powerpoint/2010/main" val="351174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D88CC-6564-4A13-B656-89A409953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86397-C009-4726-99D1-3E8B338B1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E1D8B-0A59-4921-AF7B-DF23DE747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D907-3DED-481D-A74E-C8E0D79258D7}" type="datetimeFigureOut">
              <a:rPr lang="en-US" smtClean="0"/>
              <a:t>3/29/2023</a:t>
            </a:fld>
            <a:endParaRPr lang="en-US"/>
          </a:p>
        </p:txBody>
      </p:sp>
      <p:sp>
        <p:nvSpPr>
          <p:cNvPr id="5" name="Footer Placeholder 4">
            <a:extLst>
              <a:ext uri="{FF2B5EF4-FFF2-40B4-BE49-F238E27FC236}">
                <a16:creationId xmlns:a16="http://schemas.microsoft.com/office/drawing/2014/main" id="{C5E7DBED-B39B-47F0-8442-0BB337015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7DE29C-53A7-4AC9-81AC-3A10D0143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419A2-A8F0-4223-9928-124ECFCAB68C}" type="slidenum">
              <a:rPr lang="en-US" smtClean="0"/>
              <a:t>‹#›</a:t>
            </a:fld>
            <a:endParaRPr lang="en-US"/>
          </a:p>
        </p:txBody>
      </p:sp>
    </p:spTree>
    <p:extLst>
      <p:ext uri="{BB962C8B-B14F-4D97-AF65-F5344CB8AC3E}">
        <p14:creationId xmlns:p14="http://schemas.microsoft.com/office/powerpoint/2010/main" val="3591184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711A-09F4-44F6-AE8C-AC9A91F30731}"/>
              </a:ext>
            </a:extLst>
          </p:cNvPr>
          <p:cNvSpPr>
            <a:spLocks noGrp="1"/>
          </p:cNvSpPr>
          <p:nvPr>
            <p:ph type="ctrTitle"/>
          </p:nvPr>
        </p:nvSpPr>
        <p:spPr>
          <a:xfrm>
            <a:off x="1626547" y="76841"/>
            <a:ext cx="9144000" cy="1598279"/>
          </a:xfrm>
        </p:spPr>
        <p:txBody>
          <a:bodyPr>
            <a:normAutofit/>
          </a:bodyPr>
          <a:lstStyle/>
          <a:p>
            <a:r>
              <a:rPr lang="en-US" sz="5400" dirty="0"/>
              <a:t>Keyence VK-X3000</a:t>
            </a:r>
            <a:br>
              <a:rPr lang="en-US" sz="5400" dirty="0"/>
            </a:br>
            <a:r>
              <a:rPr lang="en-US" sz="5400" dirty="0"/>
              <a:t>3D Surface Profiler </a:t>
            </a:r>
          </a:p>
        </p:txBody>
      </p:sp>
      <p:pic>
        <p:nvPicPr>
          <p:cNvPr id="4" name="Picture 3">
            <a:extLst>
              <a:ext uri="{FF2B5EF4-FFF2-40B4-BE49-F238E27FC236}">
                <a16:creationId xmlns:a16="http://schemas.microsoft.com/office/drawing/2014/main" id="{F08A51E5-89A7-4F23-9BC6-CACAB4AD2688}"/>
              </a:ext>
            </a:extLst>
          </p:cNvPr>
          <p:cNvPicPr>
            <a:picLocks noChangeAspect="1"/>
          </p:cNvPicPr>
          <p:nvPr/>
        </p:nvPicPr>
        <p:blipFill>
          <a:blip r:embed="rId2"/>
          <a:stretch>
            <a:fillRect/>
          </a:stretch>
        </p:blipFill>
        <p:spPr>
          <a:xfrm>
            <a:off x="3068491" y="1828798"/>
            <a:ext cx="6260112" cy="4737207"/>
          </a:xfrm>
          <a:prstGeom prst="rect">
            <a:avLst/>
          </a:prstGeom>
        </p:spPr>
      </p:pic>
    </p:spTree>
    <p:extLst>
      <p:ext uri="{BB962C8B-B14F-4D97-AF65-F5344CB8AC3E}">
        <p14:creationId xmlns:p14="http://schemas.microsoft.com/office/powerpoint/2010/main" val="424199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8751-773C-4486-A53E-E83AF78781FC}"/>
              </a:ext>
            </a:extLst>
          </p:cNvPr>
          <p:cNvPicPr>
            <a:picLocks noChangeAspect="1"/>
          </p:cNvPicPr>
          <p:nvPr/>
        </p:nvPicPr>
        <p:blipFill>
          <a:blip r:embed="rId2"/>
          <a:stretch>
            <a:fillRect/>
          </a:stretch>
        </p:blipFill>
        <p:spPr>
          <a:xfrm>
            <a:off x="633774" y="911535"/>
            <a:ext cx="6454096" cy="4183811"/>
          </a:xfrm>
          <a:prstGeom prst="rect">
            <a:avLst/>
          </a:prstGeom>
        </p:spPr>
      </p:pic>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 (continued)</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7979434" y="864091"/>
            <a:ext cx="32004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Area selected to perform leveling</a:t>
            </a:r>
          </a:p>
        </p:txBody>
      </p:sp>
    </p:spTree>
    <p:extLst>
      <p:ext uri="{BB962C8B-B14F-4D97-AF65-F5344CB8AC3E}">
        <p14:creationId xmlns:p14="http://schemas.microsoft.com/office/powerpoint/2010/main" val="83999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 (continued)</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7979434" y="864091"/>
            <a:ext cx="3200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Result of leveling based on the area selected.  Note that the yellow line is aligned to the blue profile in these two areas.</a:t>
            </a:r>
          </a:p>
          <a:p>
            <a:pPr marL="285750" indent="-285750">
              <a:buFont typeface="Arial" panose="020B0604020202020204" pitchFamily="34" charset="0"/>
              <a:buChar char="•"/>
            </a:pPr>
            <a:r>
              <a:rPr lang="en-US" dirty="0"/>
              <a:t>Depending on sample, may need to try other options to level best fit for your needs</a:t>
            </a:r>
          </a:p>
          <a:p>
            <a:pPr marL="285750" indent="-285750">
              <a:buFont typeface="Arial" panose="020B0604020202020204" pitchFamily="34" charset="0"/>
              <a:buChar char="•"/>
            </a:pPr>
            <a:r>
              <a:rPr lang="en-US" dirty="0"/>
              <a:t>Once satisfied with the level press “OK” and then “OK” again.</a:t>
            </a:r>
          </a:p>
        </p:txBody>
      </p:sp>
      <p:pic>
        <p:nvPicPr>
          <p:cNvPr id="3" name="Picture 2">
            <a:extLst>
              <a:ext uri="{FF2B5EF4-FFF2-40B4-BE49-F238E27FC236}">
                <a16:creationId xmlns:a16="http://schemas.microsoft.com/office/drawing/2014/main" id="{30E8EC69-C58F-4DAB-BEB7-17EDBA09159B}"/>
              </a:ext>
            </a:extLst>
          </p:cNvPr>
          <p:cNvPicPr>
            <a:picLocks noChangeAspect="1"/>
          </p:cNvPicPr>
          <p:nvPr/>
        </p:nvPicPr>
        <p:blipFill>
          <a:blip r:embed="rId2"/>
          <a:stretch>
            <a:fillRect/>
          </a:stretch>
        </p:blipFill>
        <p:spPr>
          <a:xfrm>
            <a:off x="284515" y="864091"/>
            <a:ext cx="7694919" cy="4888612"/>
          </a:xfrm>
          <a:prstGeom prst="rect">
            <a:avLst/>
          </a:prstGeom>
        </p:spPr>
      </p:pic>
      <p:cxnSp>
        <p:nvCxnSpPr>
          <p:cNvPr id="6" name="Straight Arrow Connector 5">
            <a:extLst>
              <a:ext uri="{FF2B5EF4-FFF2-40B4-BE49-F238E27FC236}">
                <a16:creationId xmlns:a16="http://schemas.microsoft.com/office/drawing/2014/main" id="{5E4113B4-68F5-42CA-826F-DFCFA49FCE46}"/>
              </a:ext>
            </a:extLst>
          </p:cNvPr>
          <p:cNvCxnSpPr>
            <a:cxnSpLocks/>
          </p:cNvCxnSpPr>
          <p:nvPr/>
        </p:nvCxnSpPr>
        <p:spPr>
          <a:xfrm flipV="1">
            <a:off x="5857336" y="1871933"/>
            <a:ext cx="733245" cy="103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9B07E0-60B6-4BE4-97B9-401E10238CE1}"/>
              </a:ext>
            </a:extLst>
          </p:cNvPr>
          <p:cNvCxnSpPr>
            <a:cxnSpLocks/>
          </p:cNvCxnSpPr>
          <p:nvPr/>
        </p:nvCxnSpPr>
        <p:spPr>
          <a:xfrm flipV="1">
            <a:off x="6026989" y="4172311"/>
            <a:ext cx="733245" cy="103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3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 (continued)</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166777" y="5354795"/>
            <a:ext cx="12025223"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Now when you return to the Main screen, the measurement should be filtered</a:t>
            </a:r>
          </a:p>
        </p:txBody>
      </p:sp>
      <p:pic>
        <p:nvPicPr>
          <p:cNvPr id="4" name="Picture 3">
            <a:extLst>
              <a:ext uri="{FF2B5EF4-FFF2-40B4-BE49-F238E27FC236}">
                <a16:creationId xmlns:a16="http://schemas.microsoft.com/office/drawing/2014/main" id="{D7EE9857-4329-4995-BD12-B535A1A54D6F}"/>
              </a:ext>
            </a:extLst>
          </p:cNvPr>
          <p:cNvPicPr>
            <a:picLocks noChangeAspect="1"/>
          </p:cNvPicPr>
          <p:nvPr/>
        </p:nvPicPr>
        <p:blipFill>
          <a:blip r:embed="rId2"/>
          <a:stretch>
            <a:fillRect/>
          </a:stretch>
        </p:blipFill>
        <p:spPr>
          <a:xfrm>
            <a:off x="381000" y="926620"/>
            <a:ext cx="11430000" cy="4038600"/>
          </a:xfrm>
          <a:prstGeom prst="rect">
            <a:avLst/>
          </a:prstGeom>
        </p:spPr>
      </p:pic>
    </p:spTree>
    <p:extLst>
      <p:ext uri="{BB962C8B-B14F-4D97-AF65-F5344CB8AC3E}">
        <p14:creationId xmlns:p14="http://schemas.microsoft.com/office/powerpoint/2010/main" val="1664742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 (continued)</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166777" y="3683445"/>
            <a:ext cx="12025223" cy="369332"/>
          </a:xfrm>
          <a:prstGeom prst="rect">
            <a:avLst/>
          </a:prstGeom>
          <a:noFill/>
        </p:spPr>
        <p:txBody>
          <a:bodyPr wrap="square" rtlCol="0">
            <a:spAutoFit/>
          </a:bodyPr>
          <a:lstStyle/>
          <a:p>
            <a:pPr marL="285750" indent="-285750">
              <a:buFont typeface="Arial" panose="020B0604020202020204" pitchFamily="34" charset="0"/>
              <a:buChar char="•"/>
            </a:pPr>
            <a:r>
              <a:rPr lang="en-US" dirty="0"/>
              <a:t>You can double click on the images and reorient and change the settings as desired.</a:t>
            </a:r>
          </a:p>
        </p:txBody>
      </p:sp>
      <p:pic>
        <p:nvPicPr>
          <p:cNvPr id="3" name="Picture 2">
            <a:extLst>
              <a:ext uri="{FF2B5EF4-FFF2-40B4-BE49-F238E27FC236}">
                <a16:creationId xmlns:a16="http://schemas.microsoft.com/office/drawing/2014/main" id="{24262E26-A245-47BE-90D9-E5E8DF72F79F}"/>
              </a:ext>
            </a:extLst>
          </p:cNvPr>
          <p:cNvPicPr>
            <a:picLocks noChangeAspect="1"/>
          </p:cNvPicPr>
          <p:nvPr/>
        </p:nvPicPr>
        <p:blipFill>
          <a:blip r:embed="rId2"/>
          <a:stretch>
            <a:fillRect/>
          </a:stretch>
        </p:blipFill>
        <p:spPr>
          <a:xfrm>
            <a:off x="593695" y="998686"/>
            <a:ext cx="4866826" cy="2655002"/>
          </a:xfrm>
          <a:prstGeom prst="rect">
            <a:avLst/>
          </a:prstGeom>
        </p:spPr>
      </p:pic>
      <p:pic>
        <p:nvPicPr>
          <p:cNvPr id="5" name="Picture 4">
            <a:extLst>
              <a:ext uri="{FF2B5EF4-FFF2-40B4-BE49-F238E27FC236}">
                <a16:creationId xmlns:a16="http://schemas.microsoft.com/office/drawing/2014/main" id="{0B95CC49-9170-4963-BD7D-F99CDA6173AE}"/>
              </a:ext>
            </a:extLst>
          </p:cNvPr>
          <p:cNvPicPr>
            <a:picLocks noChangeAspect="1"/>
          </p:cNvPicPr>
          <p:nvPr/>
        </p:nvPicPr>
        <p:blipFill>
          <a:blip r:embed="rId3"/>
          <a:stretch>
            <a:fillRect/>
          </a:stretch>
        </p:blipFill>
        <p:spPr>
          <a:xfrm>
            <a:off x="493414" y="4052777"/>
            <a:ext cx="9219930" cy="2647217"/>
          </a:xfrm>
          <a:prstGeom prst="rect">
            <a:avLst/>
          </a:prstGeom>
        </p:spPr>
      </p:pic>
    </p:spTree>
    <p:extLst>
      <p:ext uri="{BB962C8B-B14F-4D97-AF65-F5344CB8AC3E}">
        <p14:creationId xmlns:p14="http://schemas.microsoft.com/office/powerpoint/2010/main" val="428762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10101A-6426-4D3E-B7FA-CFC43DA73A7F}"/>
              </a:ext>
            </a:extLst>
          </p:cNvPr>
          <p:cNvPicPr>
            <a:picLocks noChangeAspect="1"/>
          </p:cNvPicPr>
          <p:nvPr/>
        </p:nvPicPr>
        <p:blipFill>
          <a:blip r:embed="rId2"/>
          <a:stretch>
            <a:fillRect/>
          </a:stretch>
        </p:blipFill>
        <p:spPr>
          <a:xfrm>
            <a:off x="366712" y="1314450"/>
            <a:ext cx="11458575" cy="4229100"/>
          </a:xfrm>
          <a:prstGeom prst="rect">
            <a:avLst/>
          </a:prstGeom>
        </p:spPr>
      </p:pic>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7. Perform desired measurement techniques on measured sample</a:t>
            </a:r>
            <a:br>
              <a:rPr lang="en-US" sz="2800" dirty="0"/>
            </a:br>
            <a:br>
              <a:rPr lang="en-US" sz="2800" dirty="0"/>
            </a:br>
            <a:endParaRPr lang="en-US" sz="2800" dirty="0"/>
          </a:p>
        </p:txBody>
      </p:sp>
      <p:sp>
        <p:nvSpPr>
          <p:cNvPr id="8" name="Oval 7">
            <a:extLst>
              <a:ext uri="{FF2B5EF4-FFF2-40B4-BE49-F238E27FC236}">
                <a16:creationId xmlns:a16="http://schemas.microsoft.com/office/drawing/2014/main" id="{3E4B44E2-F733-458D-B2AF-FC160BFF15B7}"/>
              </a:ext>
            </a:extLst>
          </p:cNvPr>
          <p:cNvSpPr/>
          <p:nvPr/>
        </p:nvSpPr>
        <p:spPr>
          <a:xfrm>
            <a:off x="10092906" y="2786331"/>
            <a:ext cx="1000664" cy="431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CDFD33-419D-4EBA-83ED-D423B67B6A3F}"/>
              </a:ext>
            </a:extLst>
          </p:cNvPr>
          <p:cNvSpPr txBox="1"/>
          <p:nvPr/>
        </p:nvSpPr>
        <p:spPr>
          <a:xfrm>
            <a:off x="345057" y="5814204"/>
            <a:ext cx="83848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Press the “Analyze Data” button from Main screen, or select the measurement type across the top off the screen, two options to get to the same place.  In the next slide I’ve selected the Profile tool.</a:t>
            </a:r>
          </a:p>
        </p:txBody>
      </p:sp>
      <p:sp>
        <p:nvSpPr>
          <p:cNvPr id="10" name="Oval 9">
            <a:extLst>
              <a:ext uri="{FF2B5EF4-FFF2-40B4-BE49-F238E27FC236}">
                <a16:creationId xmlns:a16="http://schemas.microsoft.com/office/drawing/2014/main" id="{8613B4A0-E738-4D74-A25D-BE2010CA4029}"/>
              </a:ext>
            </a:extLst>
          </p:cNvPr>
          <p:cNvSpPr/>
          <p:nvPr/>
        </p:nvSpPr>
        <p:spPr>
          <a:xfrm>
            <a:off x="2455652" y="1509620"/>
            <a:ext cx="3479321" cy="4313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12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E2F665-9AFE-4E49-833A-D7B248E632D7}"/>
              </a:ext>
            </a:extLst>
          </p:cNvPr>
          <p:cNvPicPr>
            <a:picLocks noChangeAspect="1"/>
          </p:cNvPicPr>
          <p:nvPr/>
        </p:nvPicPr>
        <p:blipFill>
          <a:blip r:embed="rId2"/>
          <a:stretch>
            <a:fillRect/>
          </a:stretch>
        </p:blipFill>
        <p:spPr>
          <a:xfrm>
            <a:off x="176033" y="1020045"/>
            <a:ext cx="8735396" cy="4654045"/>
          </a:xfrm>
          <a:prstGeom prst="rect">
            <a:avLst/>
          </a:prstGeom>
        </p:spPr>
      </p:pic>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1214340" cy="1325563"/>
          </a:xfrm>
        </p:spPr>
        <p:txBody>
          <a:bodyPr>
            <a:noAutofit/>
          </a:bodyPr>
          <a:lstStyle/>
          <a:p>
            <a:r>
              <a:rPr lang="en-US" sz="2800" dirty="0"/>
              <a:t>7. Perform desired measurement techniques on measured sample (</a:t>
            </a:r>
            <a:r>
              <a:rPr lang="en-US" sz="2800" dirty="0" err="1"/>
              <a:t>cont</a:t>
            </a:r>
            <a:r>
              <a:rPr lang="en-US" sz="2800" dirty="0"/>
              <a:t>)</a:t>
            </a:r>
            <a:br>
              <a:rPr lang="en-US" sz="2800" dirty="0"/>
            </a:br>
            <a:br>
              <a:rPr lang="en-US" sz="2800" dirty="0"/>
            </a:br>
            <a:endParaRPr lang="en-US" sz="2800" dirty="0"/>
          </a:p>
        </p:txBody>
      </p:sp>
      <p:sp>
        <p:nvSpPr>
          <p:cNvPr id="8" name="Oval 7">
            <a:extLst>
              <a:ext uri="{FF2B5EF4-FFF2-40B4-BE49-F238E27FC236}">
                <a16:creationId xmlns:a16="http://schemas.microsoft.com/office/drawing/2014/main" id="{3E4B44E2-F733-458D-B2AF-FC160BFF15B7}"/>
              </a:ext>
            </a:extLst>
          </p:cNvPr>
          <p:cNvSpPr/>
          <p:nvPr/>
        </p:nvSpPr>
        <p:spPr>
          <a:xfrm>
            <a:off x="7591245" y="1257360"/>
            <a:ext cx="400784" cy="409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CDFD33-419D-4EBA-83ED-D423B67B6A3F}"/>
              </a:ext>
            </a:extLst>
          </p:cNvPr>
          <p:cNvSpPr txBox="1"/>
          <p:nvPr/>
        </p:nvSpPr>
        <p:spPr>
          <a:xfrm>
            <a:off x="8941279" y="934194"/>
            <a:ext cx="314864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For this Profile measurement example, I selected “2 Points” to define the where I want the profile measurement taken</a:t>
            </a:r>
          </a:p>
          <a:p>
            <a:pPr marL="285750" indent="-285750">
              <a:buFont typeface="Arial" panose="020B0604020202020204" pitchFamily="34" charset="0"/>
              <a:buChar char="•"/>
            </a:pPr>
            <a:r>
              <a:rPr lang="en-US" dirty="0"/>
              <a:t>Once your line is selected use the lower “Measurement tool” screen to define where you want to measure the data (next slide)</a:t>
            </a:r>
          </a:p>
        </p:txBody>
      </p:sp>
    </p:spTree>
    <p:extLst>
      <p:ext uri="{BB962C8B-B14F-4D97-AF65-F5344CB8AC3E}">
        <p14:creationId xmlns:p14="http://schemas.microsoft.com/office/powerpoint/2010/main" val="2830829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1102196" cy="1325563"/>
          </a:xfrm>
        </p:spPr>
        <p:txBody>
          <a:bodyPr>
            <a:noAutofit/>
          </a:bodyPr>
          <a:lstStyle/>
          <a:p>
            <a:r>
              <a:rPr lang="en-US" sz="2800" dirty="0"/>
              <a:t>7. Perform desired measurement techniques on measured sample (</a:t>
            </a:r>
            <a:r>
              <a:rPr lang="en-US" sz="2800" dirty="0" err="1"/>
              <a:t>cont</a:t>
            </a:r>
            <a:r>
              <a:rPr lang="en-US" sz="2800" dirty="0"/>
              <a:t>)</a:t>
            </a:r>
            <a:br>
              <a:rPr lang="en-US" sz="2800" dirty="0"/>
            </a:br>
            <a:br>
              <a:rPr lang="en-US" sz="2800" dirty="0"/>
            </a:br>
            <a:endParaRPr lang="en-US" sz="2800" dirty="0"/>
          </a:p>
        </p:txBody>
      </p:sp>
      <p:sp>
        <p:nvSpPr>
          <p:cNvPr id="9" name="TextBox 8">
            <a:extLst>
              <a:ext uri="{FF2B5EF4-FFF2-40B4-BE49-F238E27FC236}">
                <a16:creationId xmlns:a16="http://schemas.microsoft.com/office/drawing/2014/main" id="{86CDFD33-419D-4EBA-83ED-D423B67B6A3F}"/>
              </a:ext>
            </a:extLst>
          </p:cNvPr>
          <p:cNvSpPr txBox="1"/>
          <p:nvPr/>
        </p:nvSpPr>
        <p:spPr>
          <a:xfrm>
            <a:off x="8941279" y="934194"/>
            <a:ext cx="314864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measurement tool selected here is “Ln-Ln”.  When pressed you will define the start and end point for each line to be compared.   </a:t>
            </a:r>
          </a:p>
          <a:p>
            <a:pPr marL="285750" indent="-285750">
              <a:buFont typeface="Arial" panose="020B0604020202020204" pitchFamily="34" charset="0"/>
              <a:buChar char="•"/>
            </a:pPr>
            <a:r>
              <a:rPr lang="en-US" dirty="0"/>
              <a:t>When complete the measured step height is displayed.  </a:t>
            </a:r>
          </a:p>
          <a:p>
            <a:pPr marL="285750" indent="-285750">
              <a:buFont typeface="Arial" panose="020B0604020202020204" pitchFamily="34" charset="0"/>
              <a:buChar char="•"/>
            </a:pPr>
            <a:r>
              <a:rPr lang="en-US" dirty="0"/>
              <a:t>Press “OK” when complete to get to the next screen.</a:t>
            </a:r>
          </a:p>
        </p:txBody>
      </p:sp>
      <p:pic>
        <p:nvPicPr>
          <p:cNvPr id="4" name="Picture 3">
            <a:extLst>
              <a:ext uri="{FF2B5EF4-FFF2-40B4-BE49-F238E27FC236}">
                <a16:creationId xmlns:a16="http://schemas.microsoft.com/office/drawing/2014/main" id="{611BD22E-6115-4B7E-84B7-1F60CC761C48}"/>
              </a:ext>
            </a:extLst>
          </p:cNvPr>
          <p:cNvPicPr>
            <a:picLocks noChangeAspect="1"/>
          </p:cNvPicPr>
          <p:nvPr/>
        </p:nvPicPr>
        <p:blipFill>
          <a:blip r:embed="rId2"/>
          <a:stretch>
            <a:fillRect/>
          </a:stretch>
        </p:blipFill>
        <p:spPr>
          <a:xfrm>
            <a:off x="102080" y="718869"/>
            <a:ext cx="8839199" cy="4828072"/>
          </a:xfrm>
          <a:prstGeom prst="rect">
            <a:avLst/>
          </a:prstGeom>
        </p:spPr>
      </p:pic>
      <p:sp>
        <p:nvSpPr>
          <p:cNvPr id="8" name="Oval 7">
            <a:extLst>
              <a:ext uri="{FF2B5EF4-FFF2-40B4-BE49-F238E27FC236}">
                <a16:creationId xmlns:a16="http://schemas.microsoft.com/office/drawing/2014/main" id="{3E4B44E2-F733-458D-B2AF-FC160BFF15B7}"/>
              </a:ext>
            </a:extLst>
          </p:cNvPr>
          <p:cNvSpPr/>
          <p:nvPr/>
        </p:nvSpPr>
        <p:spPr>
          <a:xfrm>
            <a:off x="7548113" y="3429000"/>
            <a:ext cx="400784" cy="409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4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1102196" cy="1325563"/>
          </a:xfrm>
        </p:spPr>
        <p:txBody>
          <a:bodyPr>
            <a:noAutofit/>
          </a:bodyPr>
          <a:lstStyle/>
          <a:p>
            <a:r>
              <a:rPr lang="en-US" sz="2800" dirty="0"/>
              <a:t>8. Perform another measurement or shut down the profiler</a:t>
            </a:r>
            <a:br>
              <a:rPr lang="en-US" sz="2800" dirty="0"/>
            </a:br>
            <a:br>
              <a:rPr lang="en-US" sz="2800" dirty="0"/>
            </a:br>
            <a:endParaRPr lang="en-US" sz="2800" dirty="0"/>
          </a:p>
        </p:txBody>
      </p:sp>
      <p:sp>
        <p:nvSpPr>
          <p:cNvPr id="9" name="TextBox 8">
            <a:extLst>
              <a:ext uri="{FF2B5EF4-FFF2-40B4-BE49-F238E27FC236}">
                <a16:creationId xmlns:a16="http://schemas.microsoft.com/office/drawing/2014/main" id="{86CDFD33-419D-4EBA-83ED-D423B67B6A3F}"/>
              </a:ext>
            </a:extLst>
          </p:cNvPr>
          <p:cNvSpPr txBox="1"/>
          <p:nvPr/>
        </p:nvSpPr>
        <p:spPr>
          <a:xfrm>
            <a:off x="8941279" y="1065208"/>
            <a:ext cx="314864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To perform a measurement on another area of interests, minimize the analysis window to return to the measurement window.</a:t>
            </a:r>
          </a:p>
          <a:p>
            <a:pPr marL="285750" indent="-285750">
              <a:buFont typeface="Arial" panose="020B0604020202020204" pitchFamily="34" charset="0"/>
              <a:buChar char="•"/>
            </a:pPr>
            <a:r>
              <a:rPr lang="en-US" dirty="0"/>
              <a:t>Press the back button </a:t>
            </a:r>
          </a:p>
        </p:txBody>
      </p:sp>
      <p:pic>
        <p:nvPicPr>
          <p:cNvPr id="5" name="Picture 4">
            <a:extLst>
              <a:ext uri="{FF2B5EF4-FFF2-40B4-BE49-F238E27FC236}">
                <a16:creationId xmlns:a16="http://schemas.microsoft.com/office/drawing/2014/main" id="{F9E04C2F-DD6A-4AFC-9DBD-C64E49055136}"/>
              </a:ext>
            </a:extLst>
          </p:cNvPr>
          <p:cNvPicPr>
            <a:picLocks noChangeAspect="1"/>
          </p:cNvPicPr>
          <p:nvPr/>
        </p:nvPicPr>
        <p:blipFill>
          <a:blip r:embed="rId2"/>
          <a:stretch>
            <a:fillRect/>
          </a:stretch>
        </p:blipFill>
        <p:spPr>
          <a:xfrm>
            <a:off x="220018" y="1072254"/>
            <a:ext cx="8501243" cy="4713491"/>
          </a:xfrm>
          <a:prstGeom prst="rect">
            <a:avLst/>
          </a:prstGeom>
        </p:spPr>
      </p:pic>
      <p:sp>
        <p:nvSpPr>
          <p:cNvPr id="6" name="Oval 5">
            <a:extLst>
              <a:ext uri="{FF2B5EF4-FFF2-40B4-BE49-F238E27FC236}">
                <a16:creationId xmlns:a16="http://schemas.microsoft.com/office/drawing/2014/main" id="{21BF4B49-2D95-4C2F-B73A-9664251A3E44}"/>
              </a:ext>
            </a:extLst>
          </p:cNvPr>
          <p:cNvSpPr/>
          <p:nvPr/>
        </p:nvSpPr>
        <p:spPr>
          <a:xfrm>
            <a:off x="7573992" y="5357004"/>
            <a:ext cx="1242204" cy="327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53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1102196" cy="1325563"/>
          </a:xfrm>
        </p:spPr>
        <p:txBody>
          <a:bodyPr>
            <a:noAutofit/>
          </a:bodyPr>
          <a:lstStyle/>
          <a:p>
            <a:r>
              <a:rPr lang="en-US" sz="2800" dirty="0"/>
              <a:t>8. Perform another measurement or shut down the profiler (</a:t>
            </a:r>
            <a:r>
              <a:rPr lang="en-US" sz="2800" dirty="0" err="1"/>
              <a:t>cont</a:t>
            </a:r>
            <a:r>
              <a:rPr lang="en-US" sz="2800" dirty="0"/>
              <a:t>)</a:t>
            </a:r>
            <a:br>
              <a:rPr lang="en-US" sz="2800" dirty="0"/>
            </a:br>
            <a:br>
              <a:rPr lang="en-US" sz="2800" dirty="0"/>
            </a:br>
            <a:endParaRPr lang="en-US" sz="2800" dirty="0"/>
          </a:p>
        </p:txBody>
      </p:sp>
      <p:sp>
        <p:nvSpPr>
          <p:cNvPr id="9" name="TextBox 8">
            <a:extLst>
              <a:ext uri="{FF2B5EF4-FFF2-40B4-BE49-F238E27FC236}">
                <a16:creationId xmlns:a16="http://schemas.microsoft.com/office/drawing/2014/main" id="{86CDFD33-419D-4EBA-83ED-D423B67B6A3F}"/>
              </a:ext>
            </a:extLst>
          </p:cNvPr>
          <p:cNvSpPr txBox="1"/>
          <p:nvPr/>
        </p:nvSpPr>
        <p:spPr>
          <a:xfrm>
            <a:off x="8941279" y="864091"/>
            <a:ext cx="3148641"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Once back in the measurement window, you can drive to another area with the arrow keys and repeat the steps to take a measurement.</a:t>
            </a:r>
          </a:p>
          <a:p>
            <a:pPr marL="285750" indent="-285750">
              <a:buFont typeface="Arial" panose="020B0604020202020204" pitchFamily="34" charset="0"/>
              <a:buChar char="•"/>
            </a:pPr>
            <a:r>
              <a:rPr lang="en-US" sz="1600" dirty="0"/>
              <a:t>If complete and ready to remove sample, change back the 2.5X Lens First.</a:t>
            </a:r>
          </a:p>
          <a:p>
            <a:pPr marL="285750" indent="-285750">
              <a:buFont typeface="Arial" panose="020B0604020202020204" pitchFamily="34" charset="0"/>
              <a:buChar char="•"/>
            </a:pPr>
            <a:r>
              <a:rPr lang="en-US" sz="1600" b="1" dirty="0">
                <a:solidFill>
                  <a:srgbClr val="FF0000"/>
                </a:solidFill>
              </a:rPr>
              <a:t>Unlock the manual focus control level to lower the stage to remove sample.</a:t>
            </a:r>
          </a:p>
          <a:p>
            <a:pPr marL="285750" indent="-285750">
              <a:buFont typeface="Arial" panose="020B0604020202020204" pitchFamily="34" charset="0"/>
              <a:buChar char="•"/>
            </a:pPr>
            <a:r>
              <a:rPr lang="en-US" sz="1600" dirty="0"/>
              <a:t>If done with profiler:</a:t>
            </a:r>
          </a:p>
          <a:p>
            <a:pPr marL="742950" lvl="1" indent="-285750">
              <a:buFont typeface="Arial" panose="020B0604020202020204" pitchFamily="34" charset="0"/>
              <a:buChar char="•"/>
            </a:pPr>
            <a:r>
              <a:rPr lang="en-US" sz="1600" dirty="0"/>
              <a:t>Close out the viewer application by  pressing the x in the upper right corner</a:t>
            </a:r>
          </a:p>
          <a:p>
            <a:pPr marL="742950" lvl="1" indent="-285750">
              <a:buFont typeface="Arial" panose="020B0604020202020204" pitchFamily="34" charset="0"/>
              <a:buChar char="•"/>
            </a:pPr>
            <a:r>
              <a:rPr lang="en-US" sz="1600" dirty="0"/>
              <a:t>Turn off the power on the right side of the profiler.  The blue light in the front of the profiler should extinguish.</a:t>
            </a:r>
          </a:p>
        </p:txBody>
      </p:sp>
      <p:pic>
        <p:nvPicPr>
          <p:cNvPr id="3" name="Picture 2">
            <a:extLst>
              <a:ext uri="{FF2B5EF4-FFF2-40B4-BE49-F238E27FC236}">
                <a16:creationId xmlns:a16="http://schemas.microsoft.com/office/drawing/2014/main" id="{E9A283BF-4DDE-4764-B647-16DEB575DF95}"/>
              </a:ext>
            </a:extLst>
          </p:cNvPr>
          <p:cNvPicPr>
            <a:picLocks noChangeAspect="1"/>
          </p:cNvPicPr>
          <p:nvPr/>
        </p:nvPicPr>
        <p:blipFill>
          <a:blip r:embed="rId2"/>
          <a:stretch>
            <a:fillRect/>
          </a:stretch>
        </p:blipFill>
        <p:spPr>
          <a:xfrm>
            <a:off x="321962" y="1065208"/>
            <a:ext cx="8619317" cy="4680498"/>
          </a:xfrm>
          <a:prstGeom prst="rect">
            <a:avLst/>
          </a:prstGeom>
        </p:spPr>
      </p:pic>
      <p:sp>
        <p:nvSpPr>
          <p:cNvPr id="7" name="Oval 6">
            <a:extLst>
              <a:ext uri="{FF2B5EF4-FFF2-40B4-BE49-F238E27FC236}">
                <a16:creationId xmlns:a16="http://schemas.microsoft.com/office/drawing/2014/main" id="{4B4CAE5A-A452-4944-A82A-84BCB19C25E4}"/>
              </a:ext>
            </a:extLst>
          </p:cNvPr>
          <p:cNvSpPr/>
          <p:nvPr/>
        </p:nvSpPr>
        <p:spPr>
          <a:xfrm>
            <a:off x="7953555" y="969233"/>
            <a:ext cx="321335" cy="2861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9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2413-F629-4E88-88A4-9374A4C6365B}"/>
              </a:ext>
            </a:extLst>
          </p:cNvPr>
          <p:cNvSpPr>
            <a:spLocks noGrp="1"/>
          </p:cNvSpPr>
          <p:nvPr>
            <p:ph type="title"/>
          </p:nvPr>
        </p:nvSpPr>
        <p:spPr/>
        <p:txBody>
          <a:bodyPr>
            <a:normAutofit/>
          </a:bodyPr>
          <a:lstStyle/>
          <a:p>
            <a:r>
              <a:rPr lang="en-US" sz="3200" dirty="0"/>
              <a:t>Sample Measurement</a:t>
            </a:r>
          </a:p>
        </p:txBody>
      </p:sp>
      <p:sp>
        <p:nvSpPr>
          <p:cNvPr id="3" name="Content Placeholder 2">
            <a:extLst>
              <a:ext uri="{FF2B5EF4-FFF2-40B4-BE49-F238E27FC236}">
                <a16:creationId xmlns:a16="http://schemas.microsoft.com/office/drawing/2014/main" id="{55FE39B3-DE29-4C59-B58F-56BC01F246B4}"/>
              </a:ext>
            </a:extLst>
          </p:cNvPr>
          <p:cNvSpPr>
            <a:spLocks noGrp="1"/>
          </p:cNvSpPr>
          <p:nvPr>
            <p:ph idx="1"/>
          </p:nvPr>
        </p:nvSpPr>
        <p:spPr/>
        <p:txBody>
          <a:bodyPr>
            <a:normAutofit/>
          </a:bodyPr>
          <a:lstStyle/>
          <a:p>
            <a:pPr marL="457200" indent="-457200">
              <a:buFont typeface="+mj-lt"/>
              <a:buAutoNum type="arabicPeriod"/>
            </a:pPr>
            <a:r>
              <a:rPr lang="en-US" sz="2000" dirty="0"/>
              <a:t>Start the Viewer Application and turn on the power switch</a:t>
            </a:r>
          </a:p>
          <a:p>
            <a:pPr marL="457200" indent="-457200">
              <a:buFont typeface="+mj-lt"/>
              <a:buAutoNum type="arabicPeriod"/>
            </a:pPr>
            <a:r>
              <a:rPr lang="en-US" sz="2000" dirty="0"/>
              <a:t>Return the stage to the origin</a:t>
            </a:r>
          </a:p>
          <a:p>
            <a:pPr marL="457200" indent="-457200">
              <a:buFont typeface="+mj-lt"/>
              <a:buAutoNum type="arabicPeriod"/>
            </a:pPr>
            <a:r>
              <a:rPr lang="en-US" sz="2000" dirty="0"/>
              <a:t>Load sample</a:t>
            </a:r>
          </a:p>
          <a:p>
            <a:pPr marL="457200" indent="-457200">
              <a:buFont typeface="+mj-lt"/>
              <a:buAutoNum type="arabicPeriod"/>
            </a:pPr>
            <a:r>
              <a:rPr lang="en-US" sz="2000" dirty="0"/>
              <a:t>Perform initial focus of sample using the focusing handles</a:t>
            </a:r>
          </a:p>
          <a:p>
            <a:pPr marL="457200" indent="-457200">
              <a:buFont typeface="+mj-lt"/>
              <a:buAutoNum type="arabicPeriod"/>
            </a:pPr>
            <a:r>
              <a:rPr lang="en-US" sz="2000" dirty="0"/>
              <a:t>Use Viewer Application to increase magnification and measure the sample</a:t>
            </a:r>
          </a:p>
          <a:p>
            <a:pPr marL="457200" indent="-457200">
              <a:buFont typeface="+mj-lt"/>
              <a:buAutoNum type="arabicPeriod"/>
            </a:pPr>
            <a:r>
              <a:rPr lang="en-US" sz="2000" dirty="0"/>
              <a:t>Perform filtering on measured sample</a:t>
            </a:r>
          </a:p>
          <a:p>
            <a:pPr marL="457200" indent="-457200">
              <a:buFont typeface="+mj-lt"/>
              <a:buAutoNum type="arabicPeriod"/>
            </a:pPr>
            <a:r>
              <a:rPr lang="en-US" sz="2000" dirty="0"/>
              <a:t>Perform desired measurement techniques on measured sample</a:t>
            </a:r>
          </a:p>
          <a:p>
            <a:pPr marL="457200" indent="-457200">
              <a:buFont typeface="+mj-lt"/>
              <a:buAutoNum type="arabicPeriod"/>
            </a:pPr>
            <a:r>
              <a:rPr lang="en-US" sz="2000" dirty="0"/>
              <a:t>Perform another measurement or shut down the profiler</a:t>
            </a:r>
          </a:p>
          <a:p>
            <a:pPr marL="457200" indent="-457200">
              <a:buFont typeface="+mj-lt"/>
              <a:buAutoNum type="arabicPeriod"/>
            </a:pPr>
            <a:endParaRPr lang="en-US" sz="2000" dirty="0"/>
          </a:p>
        </p:txBody>
      </p:sp>
    </p:spTree>
    <p:extLst>
      <p:ext uri="{BB962C8B-B14F-4D97-AF65-F5344CB8AC3E}">
        <p14:creationId xmlns:p14="http://schemas.microsoft.com/office/powerpoint/2010/main" val="201750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69156"/>
            <a:ext cx="10515600" cy="1325563"/>
          </a:xfrm>
        </p:spPr>
        <p:txBody>
          <a:bodyPr>
            <a:noAutofit/>
          </a:bodyPr>
          <a:lstStyle/>
          <a:p>
            <a:r>
              <a:rPr lang="en-US" sz="2800" dirty="0"/>
              <a:t>1. Start the Viewer Application and turn on the power switch</a:t>
            </a:r>
            <a:br>
              <a:rPr lang="en-US" sz="2800" dirty="0"/>
            </a:br>
            <a:endParaRPr lang="en-US" sz="2800" dirty="0"/>
          </a:p>
        </p:txBody>
      </p:sp>
      <p:grpSp>
        <p:nvGrpSpPr>
          <p:cNvPr id="7" name="Group 6">
            <a:extLst>
              <a:ext uri="{FF2B5EF4-FFF2-40B4-BE49-F238E27FC236}">
                <a16:creationId xmlns:a16="http://schemas.microsoft.com/office/drawing/2014/main" id="{D53A8EFE-0BC9-4587-8621-8917435B1148}"/>
              </a:ext>
            </a:extLst>
          </p:cNvPr>
          <p:cNvGrpSpPr/>
          <p:nvPr/>
        </p:nvGrpSpPr>
        <p:grpSpPr>
          <a:xfrm>
            <a:off x="169049" y="1477936"/>
            <a:ext cx="4391577" cy="5006148"/>
            <a:chOff x="0" y="1782696"/>
            <a:chExt cx="4391577" cy="5006148"/>
          </a:xfrm>
        </p:grpSpPr>
        <p:pic>
          <p:nvPicPr>
            <p:cNvPr id="3" name="Picture 2">
              <a:extLst>
                <a:ext uri="{FF2B5EF4-FFF2-40B4-BE49-F238E27FC236}">
                  <a16:creationId xmlns:a16="http://schemas.microsoft.com/office/drawing/2014/main" id="{B1A40134-F685-468F-8564-AA502B709FFB}"/>
                </a:ext>
              </a:extLst>
            </p:cNvPr>
            <p:cNvPicPr>
              <a:picLocks noChangeAspect="1"/>
            </p:cNvPicPr>
            <p:nvPr/>
          </p:nvPicPr>
          <p:blipFill>
            <a:blip r:embed="rId2"/>
            <a:stretch>
              <a:fillRect/>
            </a:stretch>
          </p:blipFill>
          <p:spPr>
            <a:xfrm>
              <a:off x="240646" y="1782696"/>
              <a:ext cx="4150931" cy="5006148"/>
            </a:xfrm>
            <a:prstGeom prst="rect">
              <a:avLst/>
            </a:prstGeom>
            <a:noFill/>
            <a:ln>
              <a:solidFill>
                <a:srgbClr val="FF0000"/>
              </a:solidFill>
            </a:ln>
          </p:spPr>
        </p:pic>
        <p:sp>
          <p:nvSpPr>
            <p:cNvPr id="4" name="Oval 3">
              <a:extLst>
                <a:ext uri="{FF2B5EF4-FFF2-40B4-BE49-F238E27FC236}">
                  <a16:creationId xmlns:a16="http://schemas.microsoft.com/office/drawing/2014/main" id="{D278896B-B384-48C7-BB21-F06A70DDA346}"/>
                </a:ext>
              </a:extLst>
            </p:cNvPr>
            <p:cNvSpPr/>
            <p:nvPr/>
          </p:nvSpPr>
          <p:spPr>
            <a:xfrm>
              <a:off x="0" y="3112234"/>
              <a:ext cx="1029661" cy="937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3255B6A-2321-4A8D-8B1B-903B9C8F2797}"/>
              </a:ext>
            </a:extLst>
          </p:cNvPr>
          <p:cNvGrpSpPr/>
          <p:nvPr/>
        </p:nvGrpSpPr>
        <p:grpSpPr>
          <a:xfrm>
            <a:off x="5905218" y="1477936"/>
            <a:ext cx="3961081" cy="2394817"/>
            <a:chOff x="5943639" y="1477936"/>
            <a:chExt cx="5114925" cy="3133725"/>
          </a:xfrm>
        </p:grpSpPr>
        <p:pic>
          <p:nvPicPr>
            <p:cNvPr id="5" name="Picture 4">
              <a:extLst>
                <a:ext uri="{FF2B5EF4-FFF2-40B4-BE49-F238E27FC236}">
                  <a16:creationId xmlns:a16="http://schemas.microsoft.com/office/drawing/2014/main" id="{3DE0B467-7E03-4091-8B4A-6CB7DB32D4F6}"/>
                </a:ext>
              </a:extLst>
            </p:cNvPr>
            <p:cNvPicPr>
              <a:picLocks noChangeAspect="1"/>
            </p:cNvPicPr>
            <p:nvPr/>
          </p:nvPicPr>
          <p:blipFill>
            <a:blip r:embed="rId3"/>
            <a:stretch>
              <a:fillRect/>
            </a:stretch>
          </p:blipFill>
          <p:spPr>
            <a:xfrm>
              <a:off x="5943639" y="1477936"/>
              <a:ext cx="5114925" cy="3133725"/>
            </a:xfrm>
            <a:prstGeom prst="rect">
              <a:avLst/>
            </a:prstGeom>
          </p:spPr>
        </p:pic>
        <p:sp>
          <p:nvSpPr>
            <p:cNvPr id="6" name="Oval 5">
              <a:extLst>
                <a:ext uri="{FF2B5EF4-FFF2-40B4-BE49-F238E27FC236}">
                  <a16:creationId xmlns:a16="http://schemas.microsoft.com/office/drawing/2014/main" id="{BD9E362F-199B-4C94-8D7A-B2941EDC8119}"/>
                </a:ext>
              </a:extLst>
            </p:cNvPr>
            <p:cNvSpPr/>
            <p:nvPr/>
          </p:nvSpPr>
          <p:spPr>
            <a:xfrm>
              <a:off x="8312844" y="2765172"/>
              <a:ext cx="1029661" cy="937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61EDDBF-A178-4D7F-AA27-AE677228B4B1}"/>
              </a:ext>
            </a:extLst>
          </p:cNvPr>
          <p:cNvSpPr txBox="1"/>
          <p:nvPr/>
        </p:nvSpPr>
        <p:spPr>
          <a:xfrm>
            <a:off x="5868350" y="4179735"/>
            <a:ext cx="4548948" cy="1200329"/>
          </a:xfrm>
          <a:prstGeom prst="rect">
            <a:avLst/>
          </a:prstGeom>
          <a:noFill/>
        </p:spPr>
        <p:txBody>
          <a:bodyPr wrap="square" rtlCol="0">
            <a:spAutoFit/>
          </a:bodyPr>
          <a:lstStyle/>
          <a:p>
            <a:pPr marL="342900" indent="-342900">
              <a:buAutoNum type="arabicPeriod"/>
            </a:pPr>
            <a:r>
              <a:rPr lang="en-US" dirty="0"/>
              <a:t>Open the application first</a:t>
            </a:r>
          </a:p>
          <a:p>
            <a:pPr marL="342900" indent="-342900">
              <a:buAutoNum type="arabicPeriod"/>
            </a:pPr>
            <a:r>
              <a:rPr lang="en-US" dirty="0"/>
              <a:t>Once the application is open, press the power button.  You can not turn on power unless the application is open.</a:t>
            </a:r>
          </a:p>
        </p:txBody>
      </p:sp>
      <p:sp>
        <p:nvSpPr>
          <p:cNvPr id="10" name="TextBox 9">
            <a:extLst>
              <a:ext uri="{FF2B5EF4-FFF2-40B4-BE49-F238E27FC236}">
                <a16:creationId xmlns:a16="http://schemas.microsoft.com/office/drawing/2014/main" id="{5C92C44B-C094-4315-A16E-CB4F82295528}"/>
              </a:ext>
            </a:extLst>
          </p:cNvPr>
          <p:cNvSpPr txBox="1"/>
          <p:nvPr/>
        </p:nvSpPr>
        <p:spPr>
          <a:xfrm>
            <a:off x="1239571" y="3094690"/>
            <a:ext cx="399570" cy="369332"/>
          </a:xfrm>
          <a:prstGeom prst="rect">
            <a:avLst/>
          </a:prstGeom>
          <a:noFill/>
        </p:spPr>
        <p:txBody>
          <a:bodyPr wrap="square" rtlCol="0">
            <a:spAutoFit/>
          </a:bodyPr>
          <a:lstStyle/>
          <a:p>
            <a:r>
              <a:rPr lang="en-US" dirty="0">
                <a:solidFill>
                  <a:srgbClr val="FF0000"/>
                </a:solidFill>
              </a:rPr>
              <a:t>1</a:t>
            </a:r>
          </a:p>
        </p:txBody>
      </p:sp>
      <p:sp>
        <p:nvSpPr>
          <p:cNvPr id="11" name="TextBox 10">
            <a:extLst>
              <a:ext uri="{FF2B5EF4-FFF2-40B4-BE49-F238E27FC236}">
                <a16:creationId xmlns:a16="http://schemas.microsoft.com/office/drawing/2014/main" id="{D56ACA25-422F-4A3B-91B0-9C2517786D39}"/>
              </a:ext>
            </a:extLst>
          </p:cNvPr>
          <p:cNvSpPr txBox="1"/>
          <p:nvPr/>
        </p:nvSpPr>
        <p:spPr>
          <a:xfrm>
            <a:off x="8337570" y="2110390"/>
            <a:ext cx="399570"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200062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69156"/>
            <a:ext cx="10515600" cy="1325563"/>
          </a:xfrm>
        </p:spPr>
        <p:txBody>
          <a:bodyPr>
            <a:noAutofit/>
          </a:bodyPr>
          <a:lstStyle/>
          <a:p>
            <a:r>
              <a:rPr lang="en-US" sz="2800" dirty="0"/>
              <a:t>2. Return stage to the origin</a:t>
            </a:r>
            <a:br>
              <a:rPr lang="en-US" sz="2800" dirty="0"/>
            </a:br>
            <a:endParaRPr lang="en-US" sz="2800" dirty="0"/>
          </a:p>
        </p:txBody>
      </p:sp>
      <p:grpSp>
        <p:nvGrpSpPr>
          <p:cNvPr id="6" name="Group 5">
            <a:extLst>
              <a:ext uri="{FF2B5EF4-FFF2-40B4-BE49-F238E27FC236}">
                <a16:creationId xmlns:a16="http://schemas.microsoft.com/office/drawing/2014/main" id="{E038A01D-1F07-425E-A902-7C2A560CE16D}"/>
              </a:ext>
            </a:extLst>
          </p:cNvPr>
          <p:cNvGrpSpPr/>
          <p:nvPr/>
        </p:nvGrpSpPr>
        <p:grpSpPr>
          <a:xfrm>
            <a:off x="550049" y="1559859"/>
            <a:ext cx="6964936" cy="4218013"/>
            <a:chOff x="626889" y="959468"/>
            <a:chExt cx="10030866" cy="5525335"/>
          </a:xfrm>
        </p:grpSpPr>
        <p:pic>
          <p:nvPicPr>
            <p:cNvPr id="5" name="Picture 4">
              <a:extLst>
                <a:ext uri="{FF2B5EF4-FFF2-40B4-BE49-F238E27FC236}">
                  <a16:creationId xmlns:a16="http://schemas.microsoft.com/office/drawing/2014/main" id="{23FC5B11-4B29-4C0B-9D2F-F9BE16355474}"/>
                </a:ext>
              </a:extLst>
            </p:cNvPr>
            <p:cNvPicPr>
              <a:picLocks noChangeAspect="1"/>
            </p:cNvPicPr>
            <p:nvPr/>
          </p:nvPicPr>
          <p:blipFill>
            <a:blip r:embed="rId2"/>
            <a:stretch>
              <a:fillRect/>
            </a:stretch>
          </p:blipFill>
          <p:spPr>
            <a:xfrm>
              <a:off x="626889" y="959468"/>
              <a:ext cx="10030866" cy="5525335"/>
            </a:xfrm>
            <a:prstGeom prst="rect">
              <a:avLst/>
            </a:prstGeom>
          </p:spPr>
        </p:pic>
        <p:sp>
          <p:nvSpPr>
            <p:cNvPr id="4" name="Oval 3">
              <a:extLst>
                <a:ext uri="{FF2B5EF4-FFF2-40B4-BE49-F238E27FC236}">
                  <a16:creationId xmlns:a16="http://schemas.microsoft.com/office/drawing/2014/main" id="{D278896B-B384-48C7-BB21-F06A70DDA346}"/>
                </a:ext>
              </a:extLst>
            </p:cNvPr>
            <p:cNvSpPr/>
            <p:nvPr/>
          </p:nvSpPr>
          <p:spPr>
            <a:xfrm>
              <a:off x="5409560" y="3903689"/>
              <a:ext cx="447595" cy="4377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6800B37-8055-41B8-A012-8D629140B6A7}"/>
              </a:ext>
            </a:extLst>
          </p:cNvPr>
          <p:cNvSpPr txBox="1"/>
          <p:nvPr/>
        </p:nvSpPr>
        <p:spPr>
          <a:xfrm>
            <a:off x="7806978" y="1713539"/>
            <a:ext cx="337329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Once the power is on, you will be prompted to rehome the origin, select ‘Yes’</a:t>
            </a:r>
          </a:p>
          <a:p>
            <a:pPr marL="285750" indent="-285750">
              <a:buFont typeface="Arial" panose="020B0604020202020204" pitchFamily="34" charset="0"/>
              <a:buChar char="•"/>
            </a:pPr>
            <a:r>
              <a:rPr lang="en-US" dirty="0"/>
              <a:t>The light will also illuminate once the power is on</a:t>
            </a:r>
          </a:p>
        </p:txBody>
      </p:sp>
    </p:spTree>
    <p:extLst>
      <p:ext uri="{BB962C8B-B14F-4D97-AF65-F5344CB8AC3E}">
        <p14:creationId xmlns:p14="http://schemas.microsoft.com/office/powerpoint/2010/main" val="85690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69156"/>
            <a:ext cx="10515600" cy="1325563"/>
          </a:xfrm>
        </p:spPr>
        <p:txBody>
          <a:bodyPr>
            <a:noAutofit/>
          </a:bodyPr>
          <a:lstStyle/>
          <a:p>
            <a:r>
              <a:rPr lang="en-US" sz="2800" dirty="0"/>
              <a:t>3. Load Sample</a:t>
            </a: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7269096" y="1713539"/>
            <a:ext cx="3911173" cy="3970318"/>
          </a:xfrm>
          <a:prstGeom prst="rect">
            <a:avLst/>
          </a:prstGeom>
          <a:noFill/>
        </p:spPr>
        <p:txBody>
          <a:bodyPr wrap="square" rtlCol="0">
            <a:spAutoFit/>
          </a:bodyPr>
          <a:lstStyle/>
          <a:p>
            <a:pPr marL="285750" indent="-285750">
              <a:buFont typeface="Arial" panose="020B0604020202020204" pitchFamily="34" charset="0"/>
              <a:buChar char="•"/>
            </a:pPr>
            <a:r>
              <a:rPr lang="en-US" dirty="0"/>
              <a:t>Verify that the 2.5X Objective lens is selected</a:t>
            </a:r>
          </a:p>
          <a:p>
            <a:pPr marL="285750" indent="-285750">
              <a:buFont typeface="Arial" panose="020B0604020202020204" pitchFamily="34" charset="0"/>
              <a:buChar char="•"/>
            </a:pPr>
            <a:r>
              <a:rPr lang="en-US" b="1" dirty="0">
                <a:solidFill>
                  <a:srgbClr val="FF0000"/>
                </a:solidFill>
              </a:rPr>
              <a:t>Ensure that sample can be loaded safely without touching the lens</a:t>
            </a:r>
          </a:p>
          <a:p>
            <a:pPr marL="285750" indent="-285750">
              <a:buFont typeface="Arial" panose="020B0604020202020204" pitchFamily="34" charset="0"/>
              <a:buChar char="•"/>
            </a:pPr>
            <a:r>
              <a:rPr lang="en-US" dirty="0"/>
              <a:t>If the distance from the state to the lens needs to be increased to safely load a sample, use manual stage height adjust to increase the distance.  Place the selector in the unlocked position to manually turn the wheel.</a:t>
            </a:r>
          </a:p>
          <a:p>
            <a:pPr marL="285750" indent="-285750">
              <a:buFont typeface="Arial" panose="020B0604020202020204" pitchFamily="34" charset="0"/>
              <a:buChar char="•"/>
            </a:pPr>
            <a:r>
              <a:rPr lang="en-US" dirty="0"/>
              <a:t>The XY stage can accommodate samples up to 70mm in height and 3.0kg in weight.</a:t>
            </a:r>
          </a:p>
        </p:txBody>
      </p:sp>
      <p:pic>
        <p:nvPicPr>
          <p:cNvPr id="8" name="Picture 7">
            <a:extLst>
              <a:ext uri="{FF2B5EF4-FFF2-40B4-BE49-F238E27FC236}">
                <a16:creationId xmlns:a16="http://schemas.microsoft.com/office/drawing/2014/main" id="{B9D584C2-F275-4C6A-8AB1-7AFD44EE8AE4}"/>
              </a:ext>
            </a:extLst>
          </p:cNvPr>
          <p:cNvPicPr>
            <a:picLocks noChangeAspect="1"/>
          </p:cNvPicPr>
          <p:nvPr/>
        </p:nvPicPr>
        <p:blipFill>
          <a:blip r:embed="rId2"/>
          <a:stretch>
            <a:fillRect/>
          </a:stretch>
        </p:blipFill>
        <p:spPr>
          <a:xfrm>
            <a:off x="402338" y="1286015"/>
            <a:ext cx="5775625" cy="3107721"/>
          </a:xfrm>
          <a:prstGeom prst="rect">
            <a:avLst/>
          </a:prstGeom>
        </p:spPr>
      </p:pic>
      <p:grpSp>
        <p:nvGrpSpPr>
          <p:cNvPr id="21" name="Group 20">
            <a:extLst>
              <a:ext uri="{FF2B5EF4-FFF2-40B4-BE49-F238E27FC236}">
                <a16:creationId xmlns:a16="http://schemas.microsoft.com/office/drawing/2014/main" id="{4D41EC47-2AB4-4048-B6E2-E7B407DDE4B2}"/>
              </a:ext>
            </a:extLst>
          </p:cNvPr>
          <p:cNvGrpSpPr/>
          <p:nvPr/>
        </p:nvGrpSpPr>
        <p:grpSpPr>
          <a:xfrm>
            <a:off x="909163" y="3429000"/>
            <a:ext cx="4348637" cy="3009699"/>
            <a:chOff x="909163" y="3429000"/>
            <a:chExt cx="4348637" cy="3009699"/>
          </a:xfrm>
        </p:grpSpPr>
        <p:pic>
          <p:nvPicPr>
            <p:cNvPr id="9" name="Picture 8">
              <a:extLst>
                <a:ext uri="{FF2B5EF4-FFF2-40B4-BE49-F238E27FC236}">
                  <a16:creationId xmlns:a16="http://schemas.microsoft.com/office/drawing/2014/main" id="{9DCF9EC4-DC18-41E4-ADC9-AFC73FB2EF27}"/>
                </a:ext>
              </a:extLst>
            </p:cNvPr>
            <p:cNvPicPr>
              <a:picLocks noChangeAspect="1"/>
            </p:cNvPicPr>
            <p:nvPr/>
          </p:nvPicPr>
          <p:blipFill>
            <a:blip r:embed="rId3"/>
            <a:stretch>
              <a:fillRect/>
            </a:stretch>
          </p:blipFill>
          <p:spPr>
            <a:xfrm>
              <a:off x="909163" y="3429000"/>
              <a:ext cx="4348637" cy="3009699"/>
            </a:xfrm>
            <a:prstGeom prst="rect">
              <a:avLst/>
            </a:prstGeom>
          </p:spPr>
        </p:pic>
        <p:cxnSp>
          <p:nvCxnSpPr>
            <p:cNvPr id="11" name="Straight Arrow Connector 10">
              <a:extLst>
                <a:ext uri="{FF2B5EF4-FFF2-40B4-BE49-F238E27FC236}">
                  <a16:creationId xmlns:a16="http://schemas.microsoft.com/office/drawing/2014/main" id="{34C42374-270B-4D9B-BE6D-DD94F239504D}"/>
                </a:ext>
              </a:extLst>
            </p:cNvPr>
            <p:cNvCxnSpPr>
              <a:cxnSpLocks/>
            </p:cNvCxnSpPr>
            <p:nvPr/>
          </p:nvCxnSpPr>
          <p:spPr>
            <a:xfrm flipH="1">
              <a:off x="2650992" y="5571985"/>
              <a:ext cx="284309" cy="15262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844374-F98F-41A9-823E-5D510C90EB34}"/>
                </a:ext>
              </a:extLst>
            </p:cNvPr>
            <p:cNvSpPr txBox="1"/>
            <p:nvPr/>
          </p:nvSpPr>
          <p:spPr>
            <a:xfrm>
              <a:off x="2674044" y="5263563"/>
              <a:ext cx="1805748" cy="307777"/>
            </a:xfrm>
            <a:prstGeom prst="rect">
              <a:avLst/>
            </a:prstGeom>
            <a:noFill/>
          </p:spPr>
          <p:txBody>
            <a:bodyPr wrap="square" rtlCol="0">
              <a:spAutoFit/>
            </a:bodyPr>
            <a:lstStyle/>
            <a:p>
              <a:r>
                <a:rPr lang="en-US" sz="1400" dirty="0">
                  <a:solidFill>
                    <a:srgbClr val="FFFF00"/>
                  </a:solidFill>
                </a:rPr>
                <a:t>Unlocked Position</a:t>
              </a:r>
            </a:p>
          </p:txBody>
        </p:sp>
        <p:cxnSp>
          <p:nvCxnSpPr>
            <p:cNvPr id="14" name="Straight Arrow Connector 13">
              <a:extLst>
                <a:ext uri="{FF2B5EF4-FFF2-40B4-BE49-F238E27FC236}">
                  <a16:creationId xmlns:a16="http://schemas.microsoft.com/office/drawing/2014/main" id="{69DEC526-075D-4DFA-97C7-5B193D85D18E}"/>
                </a:ext>
              </a:extLst>
            </p:cNvPr>
            <p:cNvCxnSpPr>
              <a:cxnSpLocks/>
            </p:cNvCxnSpPr>
            <p:nvPr/>
          </p:nvCxnSpPr>
          <p:spPr>
            <a:xfrm>
              <a:off x="1753881" y="5129859"/>
              <a:ext cx="142156" cy="28632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2861FA-D7CE-492A-8797-47D38F9DFD0B}"/>
                </a:ext>
              </a:extLst>
            </p:cNvPr>
            <p:cNvCxnSpPr>
              <a:cxnSpLocks/>
            </p:cNvCxnSpPr>
            <p:nvPr/>
          </p:nvCxnSpPr>
          <p:spPr>
            <a:xfrm>
              <a:off x="1611725" y="5467433"/>
              <a:ext cx="142156" cy="28632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584DAE9-B4DC-414A-A820-4AC14F6E0962}"/>
                </a:ext>
              </a:extLst>
            </p:cNvPr>
            <p:cNvSpPr txBox="1"/>
            <p:nvPr/>
          </p:nvSpPr>
          <p:spPr>
            <a:xfrm>
              <a:off x="1370639" y="4879233"/>
              <a:ext cx="766484" cy="307777"/>
            </a:xfrm>
            <a:prstGeom prst="rect">
              <a:avLst/>
            </a:prstGeom>
            <a:noFill/>
          </p:spPr>
          <p:txBody>
            <a:bodyPr wrap="square" rtlCol="0">
              <a:spAutoFit/>
            </a:bodyPr>
            <a:lstStyle/>
            <a:p>
              <a:r>
                <a:rPr lang="en-US" sz="1400" dirty="0">
                  <a:solidFill>
                    <a:srgbClr val="FFFF00"/>
                  </a:solidFill>
                </a:rPr>
                <a:t>Coarse</a:t>
              </a:r>
            </a:p>
          </p:txBody>
        </p:sp>
        <p:sp>
          <p:nvSpPr>
            <p:cNvPr id="18" name="TextBox 17">
              <a:extLst>
                <a:ext uri="{FF2B5EF4-FFF2-40B4-BE49-F238E27FC236}">
                  <a16:creationId xmlns:a16="http://schemas.microsoft.com/office/drawing/2014/main" id="{03567912-81B4-4FF9-B3AD-B55BFB1D8E95}"/>
                </a:ext>
              </a:extLst>
            </p:cNvPr>
            <p:cNvSpPr txBox="1"/>
            <p:nvPr/>
          </p:nvSpPr>
          <p:spPr>
            <a:xfrm>
              <a:off x="1228483" y="5192716"/>
              <a:ext cx="525398" cy="307777"/>
            </a:xfrm>
            <a:prstGeom prst="rect">
              <a:avLst/>
            </a:prstGeom>
            <a:noFill/>
          </p:spPr>
          <p:txBody>
            <a:bodyPr wrap="square" rtlCol="0">
              <a:spAutoFit/>
            </a:bodyPr>
            <a:lstStyle/>
            <a:p>
              <a:r>
                <a:rPr lang="en-US" sz="1400" dirty="0">
                  <a:solidFill>
                    <a:srgbClr val="FFFF00"/>
                  </a:solidFill>
                </a:rPr>
                <a:t>Fine</a:t>
              </a:r>
            </a:p>
          </p:txBody>
        </p:sp>
      </p:grpSp>
    </p:spTree>
    <p:extLst>
      <p:ext uri="{BB962C8B-B14F-4D97-AF65-F5344CB8AC3E}">
        <p14:creationId xmlns:p14="http://schemas.microsoft.com/office/powerpoint/2010/main" val="351122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69156"/>
            <a:ext cx="10515600" cy="1325563"/>
          </a:xfrm>
        </p:spPr>
        <p:txBody>
          <a:bodyPr>
            <a:noAutofit/>
          </a:bodyPr>
          <a:lstStyle/>
          <a:p>
            <a:r>
              <a:rPr lang="en-US" sz="2800" dirty="0"/>
              <a:t>4. Perform initial focus of sample using the focusing handles</a:t>
            </a: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6984423" y="979098"/>
            <a:ext cx="391117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With the focusing lock still in the unlocked position, use the Coarse and Fine adjustment knobs to bring the sample into focus using the 2.5X lens.</a:t>
            </a:r>
          </a:p>
          <a:p>
            <a:pPr marL="285750" indent="-285750">
              <a:buFont typeface="Arial" panose="020B0604020202020204" pitchFamily="34" charset="0"/>
              <a:buChar char="•"/>
            </a:pPr>
            <a:r>
              <a:rPr lang="en-US" dirty="0"/>
              <a:t>Once the sample is in focus, move the locking mechanism to the locked position </a:t>
            </a:r>
          </a:p>
          <a:p>
            <a:pPr marL="285750" indent="-285750">
              <a:buFont typeface="Arial" panose="020B0604020202020204" pitchFamily="34" charset="0"/>
              <a:buChar char="•"/>
            </a:pPr>
            <a:r>
              <a:rPr lang="en-US" dirty="0"/>
              <a:t>Press the Auto Focus button to allow the system to optimize focus.  </a:t>
            </a:r>
          </a:p>
        </p:txBody>
      </p:sp>
      <p:grpSp>
        <p:nvGrpSpPr>
          <p:cNvPr id="10" name="Group 9">
            <a:extLst>
              <a:ext uri="{FF2B5EF4-FFF2-40B4-BE49-F238E27FC236}">
                <a16:creationId xmlns:a16="http://schemas.microsoft.com/office/drawing/2014/main" id="{8C7952D4-1DB5-40D2-95C9-E1C6E5380E97}"/>
              </a:ext>
            </a:extLst>
          </p:cNvPr>
          <p:cNvGrpSpPr/>
          <p:nvPr/>
        </p:nvGrpSpPr>
        <p:grpSpPr>
          <a:xfrm>
            <a:off x="193170" y="979098"/>
            <a:ext cx="4348637" cy="3009699"/>
            <a:chOff x="909163" y="3429000"/>
            <a:chExt cx="4348637" cy="3009699"/>
          </a:xfrm>
        </p:grpSpPr>
        <p:pic>
          <p:nvPicPr>
            <p:cNvPr id="12" name="Picture 11">
              <a:extLst>
                <a:ext uri="{FF2B5EF4-FFF2-40B4-BE49-F238E27FC236}">
                  <a16:creationId xmlns:a16="http://schemas.microsoft.com/office/drawing/2014/main" id="{EFC7930B-0769-4636-BC2C-71339AEC4975}"/>
                </a:ext>
              </a:extLst>
            </p:cNvPr>
            <p:cNvPicPr>
              <a:picLocks noChangeAspect="1"/>
            </p:cNvPicPr>
            <p:nvPr/>
          </p:nvPicPr>
          <p:blipFill>
            <a:blip r:embed="rId2"/>
            <a:stretch>
              <a:fillRect/>
            </a:stretch>
          </p:blipFill>
          <p:spPr>
            <a:xfrm>
              <a:off x="909163" y="3429000"/>
              <a:ext cx="4348637" cy="3009699"/>
            </a:xfrm>
            <a:prstGeom prst="rect">
              <a:avLst/>
            </a:prstGeom>
          </p:spPr>
        </p:pic>
        <p:cxnSp>
          <p:nvCxnSpPr>
            <p:cNvPr id="14" name="Straight Arrow Connector 13">
              <a:extLst>
                <a:ext uri="{FF2B5EF4-FFF2-40B4-BE49-F238E27FC236}">
                  <a16:creationId xmlns:a16="http://schemas.microsoft.com/office/drawing/2014/main" id="{77192815-FC59-4842-8B2C-88B891137A34}"/>
                </a:ext>
              </a:extLst>
            </p:cNvPr>
            <p:cNvCxnSpPr>
              <a:cxnSpLocks/>
            </p:cNvCxnSpPr>
            <p:nvPr/>
          </p:nvCxnSpPr>
          <p:spPr>
            <a:xfrm flipH="1">
              <a:off x="2650992" y="5571985"/>
              <a:ext cx="284309" cy="15262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7499EA4-D5CF-4AA8-AB8B-39111C4DE3D2}"/>
                </a:ext>
              </a:extLst>
            </p:cNvPr>
            <p:cNvSpPr txBox="1"/>
            <p:nvPr/>
          </p:nvSpPr>
          <p:spPr>
            <a:xfrm>
              <a:off x="2674044" y="5263563"/>
              <a:ext cx="1805748" cy="307777"/>
            </a:xfrm>
            <a:prstGeom prst="rect">
              <a:avLst/>
            </a:prstGeom>
            <a:noFill/>
          </p:spPr>
          <p:txBody>
            <a:bodyPr wrap="square" rtlCol="0">
              <a:spAutoFit/>
            </a:bodyPr>
            <a:lstStyle/>
            <a:p>
              <a:r>
                <a:rPr lang="en-US" sz="1400" dirty="0">
                  <a:solidFill>
                    <a:srgbClr val="FFFF00"/>
                  </a:solidFill>
                </a:rPr>
                <a:t>Unlocked Position</a:t>
              </a:r>
            </a:p>
          </p:txBody>
        </p:sp>
        <p:cxnSp>
          <p:nvCxnSpPr>
            <p:cNvPr id="16" name="Straight Arrow Connector 15">
              <a:extLst>
                <a:ext uri="{FF2B5EF4-FFF2-40B4-BE49-F238E27FC236}">
                  <a16:creationId xmlns:a16="http://schemas.microsoft.com/office/drawing/2014/main" id="{24485DE7-32EE-4044-84D2-23ED7E38F469}"/>
                </a:ext>
              </a:extLst>
            </p:cNvPr>
            <p:cNvCxnSpPr>
              <a:cxnSpLocks/>
            </p:cNvCxnSpPr>
            <p:nvPr/>
          </p:nvCxnSpPr>
          <p:spPr>
            <a:xfrm>
              <a:off x="1753881" y="5129859"/>
              <a:ext cx="142156" cy="28632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E030B21-DE1C-435E-ABA2-389C274FA27F}"/>
                </a:ext>
              </a:extLst>
            </p:cNvPr>
            <p:cNvCxnSpPr>
              <a:cxnSpLocks/>
            </p:cNvCxnSpPr>
            <p:nvPr/>
          </p:nvCxnSpPr>
          <p:spPr>
            <a:xfrm>
              <a:off x="1611725" y="5467433"/>
              <a:ext cx="142156" cy="28632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EDD927-83C1-4074-8CE0-14A27601697C}"/>
                </a:ext>
              </a:extLst>
            </p:cNvPr>
            <p:cNvSpPr txBox="1"/>
            <p:nvPr/>
          </p:nvSpPr>
          <p:spPr>
            <a:xfrm>
              <a:off x="1370639" y="4879233"/>
              <a:ext cx="766484" cy="307777"/>
            </a:xfrm>
            <a:prstGeom prst="rect">
              <a:avLst/>
            </a:prstGeom>
            <a:noFill/>
          </p:spPr>
          <p:txBody>
            <a:bodyPr wrap="square" rtlCol="0">
              <a:spAutoFit/>
            </a:bodyPr>
            <a:lstStyle/>
            <a:p>
              <a:r>
                <a:rPr lang="en-US" sz="1400" dirty="0">
                  <a:solidFill>
                    <a:srgbClr val="FFFF00"/>
                  </a:solidFill>
                </a:rPr>
                <a:t>Coarse</a:t>
              </a:r>
            </a:p>
          </p:txBody>
        </p:sp>
        <p:sp>
          <p:nvSpPr>
            <p:cNvPr id="19" name="TextBox 18">
              <a:extLst>
                <a:ext uri="{FF2B5EF4-FFF2-40B4-BE49-F238E27FC236}">
                  <a16:creationId xmlns:a16="http://schemas.microsoft.com/office/drawing/2014/main" id="{5CF65BA3-D329-4354-B083-559E21A60427}"/>
                </a:ext>
              </a:extLst>
            </p:cNvPr>
            <p:cNvSpPr txBox="1"/>
            <p:nvPr/>
          </p:nvSpPr>
          <p:spPr>
            <a:xfrm>
              <a:off x="1228483" y="5192716"/>
              <a:ext cx="525398" cy="307777"/>
            </a:xfrm>
            <a:prstGeom prst="rect">
              <a:avLst/>
            </a:prstGeom>
            <a:noFill/>
          </p:spPr>
          <p:txBody>
            <a:bodyPr wrap="square" rtlCol="0">
              <a:spAutoFit/>
            </a:bodyPr>
            <a:lstStyle/>
            <a:p>
              <a:r>
                <a:rPr lang="en-US" sz="1400" dirty="0">
                  <a:solidFill>
                    <a:srgbClr val="FFFF00"/>
                  </a:solidFill>
                </a:rPr>
                <a:t>Fine</a:t>
              </a:r>
            </a:p>
          </p:txBody>
        </p:sp>
      </p:grpSp>
      <p:pic>
        <p:nvPicPr>
          <p:cNvPr id="4" name="Picture 3">
            <a:extLst>
              <a:ext uri="{FF2B5EF4-FFF2-40B4-BE49-F238E27FC236}">
                <a16:creationId xmlns:a16="http://schemas.microsoft.com/office/drawing/2014/main" id="{E9BD2753-8772-427C-8E58-2D7BAFEA3112}"/>
              </a:ext>
            </a:extLst>
          </p:cNvPr>
          <p:cNvPicPr>
            <a:picLocks noChangeAspect="1"/>
          </p:cNvPicPr>
          <p:nvPr/>
        </p:nvPicPr>
        <p:blipFill>
          <a:blip r:embed="rId3"/>
          <a:stretch>
            <a:fillRect/>
          </a:stretch>
        </p:blipFill>
        <p:spPr>
          <a:xfrm>
            <a:off x="193170" y="4036330"/>
            <a:ext cx="3309155" cy="2732230"/>
          </a:xfrm>
          <a:prstGeom prst="rect">
            <a:avLst/>
          </a:prstGeom>
        </p:spPr>
      </p:pic>
      <p:cxnSp>
        <p:nvCxnSpPr>
          <p:cNvPr id="20" name="Straight Arrow Connector 19">
            <a:extLst>
              <a:ext uri="{FF2B5EF4-FFF2-40B4-BE49-F238E27FC236}">
                <a16:creationId xmlns:a16="http://schemas.microsoft.com/office/drawing/2014/main" id="{9674F001-5A04-43DC-9898-B71855F3868F}"/>
              </a:ext>
            </a:extLst>
          </p:cNvPr>
          <p:cNvCxnSpPr>
            <a:cxnSpLocks/>
          </p:cNvCxnSpPr>
          <p:nvPr/>
        </p:nvCxnSpPr>
        <p:spPr>
          <a:xfrm flipH="1">
            <a:off x="1278975" y="5023409"/>
            <a:ext cx="284309" cy="15262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067CCC-03CC-4A3D-82B5-70842B471157}"/>
              </a:ext>
            </a:extLst>
          </p:cNvPr>
          <p:cNvSpPr txBox="1"/>
          <p:nvPr/>
        </p:nvSpPr>
        <p:spPr>
          <a:xfrm>
            <a:off x="841744" y="4694290"/>
            <a:ext cx="1805748" cy="307777"/>
          </a:xfrm>
          <a:prstGeom prst="rect">
            <a:avLst/>
          </a:prstGeom>
          <a:noFill/>
        </p:spPr>
        <p:txBody>
          <a:bodyPr wrap="square" rtlCol="0">
            <a:spAutoFit/>
          </a:bodyPr>
          <a:lstStyle/>
          <a:p>
            <a:r>
              <a:rPr lang="en-US" sz="1400" dirty="0">
                <a:solidFill>
                  <a:srgbClr val="FFFF00"/>
                </a:solidFill>
              </a:rPr>
              <a:t>Locked position</a:t>
            </a:r>
          </a:p>
        </p:txBody>
      </p:sp>
      <p:pic>
        <p:nvPicPr>
          <p:cNvPr id="5" name="Picture 4">
            <a:extLst>
              <a:ext uri="{FF2B5EF4-FFF2-40B4-BE49-F238E27FC236}">
                <a16:creationId xmlns:a16="http://schemas.microsoft.com/office/drawing/2014/main" id="{BD63CC43-B253-43D6-ACF2-DBADBF3AFA0F}"/>
              </a:ext>
            </a:extLst>
          </p:cNvPr>
          <p:cNvPicPr>
            <a:picLocks noChangeAspect="1"/>
          </p:cNvPicPr>
          <p:nvPr/>
        </p:nvPicPr>
        <p:blipFill>
          <a:blip r:embed="rId4"/>
          <a:stretch>
            <a:fillRect/>
          </a:stretch>
        </p:blipFill>
        <p:spPr>
          <a:xfrm>
            <a:off x="3916841" y="4694290"/>
            <a:ext cx="5324475" cy="1647825"/>
          </a:xfrm>
          <a:prstGeom prst="rect">
            <a:avLst/>
          </a:prstGeom>
        </p:spPr>
      </p:pic>
      <p:sp>
        <p:nvSpPr>
          <p:cNvPr id="6" name="Oval 5">
            <a:extLst>
              <a:ext uri="{FF2B5EF4-FFF2-40B4-BE49-F238E27FC236}">
                <a16:creationId xmlns:a16="http://schemas.microsoft.com/office/drawing/2014/main" id="{B6C24305-84AC-4F5F-B8EB-BC72A7C40253}"/>
              </a:ext>
            </a:extLst>
          </p:cNvPr>
          <p:cNvSpPr/>
          <p:nvPr/>
        </p:nvSpPr>
        <p:spPr>
          <a:xfrm>
            <a:off x="5798388" y="5050796"/>
            <a:ext cx="457200" cy="4226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4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5. Use Application to increase magnification and measure the sample</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7536513" y="864091"/>
            <a:ext cx="3911173" cy="5355312"/>
          </a:xfrm>
          <a:prstGeom prst="rect">
            <a:avLst/>
          </a:prstGeom>
          <a:noFill/>
        </p:spPr>
        <p:txBody>
          <a:bodyPr wrap="square" rtlCol="0">
            <a:spAutoFit/>
          </a:bodyPr>
          <a:lstStyle/>
          <a:p>
            <a:pPr marL="285750" indent="-285750">
              <a:buFont typeface="Arial" panose="020B0604020202020204" pitchFamily="34" charset="0"/>
              <a:buChar char="•"/>
            </a:pPr>
            <a:r>
              <a:rPr lang="en-US" dirty="0"/>
              <a:t>Increase the objective lens one by one performing an auto focus with each lens</a:t>
            </a:r>
          </a:p>
          <a:p>
            <a:pPr marL="285750" indent="-285750">
              <a:buFont typeface="Arial" panose="020B0604020202020204" pitchFamily="34" charset="0"/>
              <a:buChar char="•"/>
            </a:pPr>
            <a:r>
              <a:rPr lang="en-US" dirty="0"/>
              <a:t>You can create a navigation image which will stitch together multiple images to aid in driving to an area of interest.  </a:t>
            </a:r>
          </a:p>
          <a:p>
            <a:pPr marL="742950" lvl="1" indent="-285750">
              <a:buFont typeface="Arial" panose="020B0604020202020204" pitchFamily="34" charset="0"/>
              <a:buChar char="•"/>
            </a:pPr>
            <a:r>
              <a:rPr lang="en-US" dirty="0"/>
              <a:t>Press the “Register Navigation Image” to start this, you can let if complete or stop it once you are satisfied with the area sampled.  </a:t>
            </a:r>
          </a:p>
          <a:p>
            <a:pPr marL="285750" indent="-285750">
              <a:buFont typeface="Arial" panose="020B0604020202020204" pitchFamily="34" charset="0"/>
              <a:buChar char="•"/>
            </a:pPr>
            <a:r>
              <a:rPr lang="en-US" dirty="0"/>
              <a:t>Once the 50X lens is selected, and your desired area is in focus, press the “Start Measurement” button.</a:t>
            </a:r>
          </a:p>
          <a:p>
            <a:pPr marL="285750" indent="-285750">
              <a:buFont typeface="Arial" panose="020B0604020202020204" pitchFamily="34" charset="0"/>
              <a:buChar char="•"/>
            </a:pPr>
            <a:r>
              <a:rPr lang="en-US" dirty="0"/>
              <a:t>Once the “Start Measurement” button is pressed, do not vibrate the table.  When complete the Analyzer software will automatically launch.</a:t>
            </a:r>
          </a:p>
        </p:txBody>
      </p:sp>
      <p:pic>
        <p:nvPicPr>
          <p:cNvPr id="3" name="Picture 2">
            <a:extLst>
              <a:ext uri="{FF2B5EF4-FFF2-40B4-BE49-F238E27FC236}">
                <a16:creationId xmlns:a16="http://schemas.microsoft.com/office/drawing/2014/main" id="{00340045-E6CD-441A-A2FD-0B24F14BAF70}"/>
              </a:ext>
            </a:extLst>
          </p:cNvPr>
          <p:cNvPicPr>
            <a:picLocks noChangeAspect="1"/>
          </p:cNvPicPr>
          <p:nvPr/>
        </p:nvPicPr>
        <p:blipFill>
          <a:blip r:embed="rId2"/>
          <a:stretch>
            <a:fillRect/>
          </a:stretch>
        </p:blipFill>
        <p:spPr>
          <a:xfrm>
            <a:off x="327634" y="864091"/>
            <a:ext cx="6513113" cy="3574866"/>
          </a:xfrm>
          <a:prstGeom prst="rect">
            <a:avLst/>
          </a:prstGeom>
        </p:spPr>
      </p:pic>
      <p:pic>
        <p:nvPicPr>
          <p:cNvPr id="8" name="Picture 7">
            <a:extLst>
              <a:ext uri="{FF2B5EF4-FFF2-40B4-BE49-F238E27FC236}">
                <a16:creationId xmlns:a16="http://schemas.microsoft.com/office/drawing/2014/main" id="{54836921-C958-427E-A9AB-8A3CC8E90E16}"/>
              </a:ext>
            </a:extLst>
          </p:cNvPr>
          <p:cNvPicPr>
            <a:picLocks noChangeAspect="1"/>
          </p:cNvPicPr>
          <p:nvPr/>
        </p:nvPicPr>
        <p:blipFill>
          <a:blip r:embed="rId3"/>
          <a:stretch>
            <a:fillRect/>
          </a:stretch>
        </p:blipFill>
        <p:spPr>
          <a:xfrm>
            <a:off x="470589" y="4421242"/>
            <a:ext cx="1746400" cy="2436758"/>
          </a:xfrm>
          <a:prstGeom prst="rect">
            <a:avLst/>
          </a:prstGeom>
        </p:spPr>
      </p:pic>
      <p:sp>
        <p:nvSpPr>
          <p:cNvPr id="22" name="Oval 21">
            <a:extLst>
              <a:ext uri="{FF2B5EF4-FFF2-40B4-BE49-F238E27FC236}">
                <a16:creationId xmlns:a16="http://schemas.microsoft.com/office/drawing/2014/main" id="{AD89A49C-2F14-4ABF-BB39-97A8B104F3B3}"/>
              </a:ext>
            </a:extLst>
          </p:cNvPr>
          <p:cNvSpPr/>
          <p:nvPr/>
        </p:nvSpPr>
        <p:spPr>
          <a:xfrm>
            <a:off x="4300284" y="4170902"/>
            <a:ext cx="719024" cy="3646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E0F730A-93E0-4720-8A5D-58A76615CEC6}"/>
              </a:ext>
            </a:extLst>
          </p:cNvPr>
          <p:cNvSpPr/>
          <p:nvPr/>
        </p:nvSpPr>
        <p:spPr>
          <a:xfrm>
            <a:off x="5876042" y="4098080"/>
            <a:ext cx="1107659" cy="3408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40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F2BD20-B28D-4CC8-8042-D64F1063B74D}"/>
              </a:ext>
            </a:extLst>
          </p:cNvPr>
          <p:cNvPicPr>
            <a:picLocks noChangeAspect="1"/>
          </p:cNvPicPr>
          <p:nvPr/>
        </p:nvPicPr>
        <p:blipFill>
          <a:blip r:embed="rId2"/>
          <a:stretch>
            <a:fillRect/>
          </a:stretch>
        </p:blipFill>
        <p:spPr>
          <a:xfrm>
            <a:off x="208472" y="698743"/>
            <a:ext cx="11430000" cy="3390900"/>
          </a:xfrm>
          <a:prstGeom prst="rect">
            <a:avLst/>
          </a:prstGeom>
        </p:spPr>
      </p:pic>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370936" y="4191071"/>
            <a:ext cx="10826151" cy="646331"/>
          </a:xfrm>
          <a:prstGeom prst="rect">
            <a:avLst/>
          </a:prstGeom>
          <a:noFill/>
        </p:spPr>
        <p:txBody>
          <a:bodyPr wrap="square" rtlCol="0">
            <a:spAutoFit/>
          </a:bodyPr>
          <a:lstStyle/>
          <a:p>
            <a:pPr marL="285750" indent="-285750">
              <a:buFont typeface="Arial" panose="020B0604020202020204" pitchFamily="34" charset="0"/>
              <a:buChar char="•"/>
            </a:pPr>
            <a:r>
              <a:rPr lang="en-US" dirty="0"/>
              <a:t>When the analyzer software launches, you will see several images displayed in the main data folder</a:t>
            </a:r>
          </a:p>
          <a:p>
            <a:pPr marL="285750" indent="-285750">
              <a:buFont typeface="Arial" panose="020B0604020202020204" pitchFamily="34" charset="0"/>
              <a:buChar char="•"/>
            </a:pPr>
            <a:r>
              <a:rPr lang="en-US" dirty="0"/>
              <a:t>Press the “Perform filtering as needed” button to level out the sample</a:t>
            </a:r>
          </a:p>
        </p:txBody>
      </p:sp>
      <p:sp>
        <p:nvSpPr>
          <p:cNvPr id="23" name="Oval 22">
            <a:extLst>
              <a:ext uri="{FF2B5EF4-FFF2-40B4-BE49-F238E27FC236}">
                <a16:creationId xmlns:a16="http://schemas.microsoft.com/office/drawing/2014/main" id="{FE0F730A-93E0-4720-8A5D-58A76615CEC6}"/>
              </a:ext>
            </a:extLst>
          </p:cNvPr>
          <p:cNvSpPr/>
          <p:nvPr/>
        </p:nvSpPr>
        <p:spPr>
          <a:xfrm>
            <a:off x="9969376" y="971955"/>
            <a:ext cx="1391613" cy="32200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713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745F-DC89-4AF9-B671-ADF4D407580E}"/>
              </a:ext>
            </a:extLst>
          </p:cNvPr>
          <p:cNvSpPr>
            <a:spLocks noGrp="1"/>
          </p:cNvSpPr>
          <p:nvPr>
            <p:ph type="title"/>
          </p:nvPr>
        </p:nvSpPr>
        <p:spPr>
          <a:xfrm>
            <a:off x="0" y="201310"/>
            <a:ext cx="10515600" cy="1325563"/>
          </a:xfrm>
        </p:spPr>
        <p:txBody>
          <a:bodyPr>
            <a:noAutofit/>
          </a:bodyPr>
          <a:lstStyle/>
          <a:p>
            <a:r>
              <a:rPr lang="en-US" sz="2800" dirty="0"/>
              <a:t>6. Perform filtering on measured sample (continued)</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16800B37-8055-41B8-A012-8D629140B6A7}"/>
              </a:ext>
            </a:extLst>
          </p:cNvPr>
          <p:cNvSpPr txBox="1"/>
          <p:nvPr/>
        </p:nvSpPr>
        <p:spPr>
          <a:xfrm>
            <a:off x="7979434" y="864091"/>
            <a:ext cx="32004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In this example any area has been selected to level out the sample and the initial screen is displayed here</a:t>
            </a:r>
          </a:p>
          <a:p>
            <a:pPr marL="285750" indent="-285750">
              <a:buFont typeface="Arial" panose="020B0604020202020204" pitchFamily="34" charset="0"/>
              <a:buChar char="•"/>
            </a:pPr>
            <a:r>
              <a:rPr lang="en-US" dirty="0"/>
              <a:t>I know that the two surfaces highlighted with red arrows are level with each other, so I will specify an area in one of these sections and verify that the displayed yellow line is flat with the blue profile in these areas</a:t>
            </a:r>
          </a:p>
        </p:txBody>
      </p:sp>
      <p:pic>
        <p:nvPicPr>
          <p:cNvPr id="3" name="Picture 2">
            <a:extLst>
              <a:ext uri="{FF2B5EF4-FFF2-40B4-BE49-F238E27FC236}">
                <a16:creationId xmlns:a16="http://schemas.microsoft.com/office/drawing/2014/main" id="{B13D8022-5BCF-4C74-9767-F9E6B16EF95D}"/>
              </a:ext>
            </a:extLst>
          </p:cNvPr>
          <p:cNvPicPr>
            <a:picLocks noChangeAspect="1"/>
          </p:cNvPicPr>
          <p:nvPr/>
        </p:nvPicPr>
        <p:blipFill>
          <a:blip r:embed="rId2"/>
          <a:stretch>
            <a:fillRect/>
          </a:stretch>
        </p:blipFill>
        <p:spPr>
          <a:xfrm>
            <a:off x="82807" y="728673"/>
            <a:ext cx="7909409" cy="4869870"/>
          </a:xfrm>
          <a:prstGeom prst="rect">
            <a:avLst/>
          </a:prstGeom>
        </p:spPr>
      </p:pic>
      <p:cxnSp>
        <p:nvCxnSpPr>
          <p:cNvPr id="6" name="Straight Arrow Connector 5">
            <a:extLst>
              <a:ext uri="{FF2B5EF4-FFF2-40B4-BE49-F238E27FC236}">
                <a16:creationId xmlns:a16="http://schemas.microsoft.com/office/drawing/2014/main" id="{EE8DDF57-3EAB-44E3-A0BF-1C5A5B32A08D}"/>
              </a:ext>
            </a:extLst>
          </p:cNvPr>
          <p:cNvCxnSpPr>
            <a:cxnSpLocks/>
          </p:cNvCxnSpPr>
          <p:nvPr/>
        </p:nvCxnSpPr>
        <p:spPr>
          <a:xfrm flipV="1">
            <a:off x="5857336" y="1871933"/>
            <a:ext cx="733245" cy="103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658F19-49C6-4954-BD7C-B38CC31F5B85}"/>
              </a:ext>
            </a:extLst>
          </p:cNvPr>
          <p:cNvCxnSpPr>
            <a:cxnSpLocks/>
          </p:cNvCxnSpPr>
          <p:nvPr/>
        </p:nvCxnSpPr>
        <p:spPr>
          <a:xfrm flipV="1">
            <a:off x="6026989" y="4172311"/>
            <a:ext cx="733245" cy="103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68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1012</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Keyence VK-X3000 3D Surface Profiler </vt:lpstr>
      <vt:lpstr>Sample Measurement</vt:lpstr>
      <vt:lpstr>1. Start the Viewer Application and turn on the power switch </vt:lpstr>
      <vt:lpstr>2. Return stage to the origin </vt:lpstr>
      <vt:lpstr>3. Load Sample </vt:lpstr>
      <vt:lpstr>4. Perform initial focus of sample using the focusing handles </vt:lpstr>
      <vt:lpstr>5. Use Application to increase magnification and measure the sample  </vt:lpstr>
      <vt:lpstr>6. Perform filtering on measured sample  </vt:lpstr>
      <vt:lpstr>6. Perform filtering on measured sample (continued)  </vt:lpstr>
      <vt:lpstr>6. Perform filtering on measured sample (continued)  </vt:lpstr>
      <vt:lpstr>6. Perform filtering on measured sample (continued)  </vt:lpstr>
      <vt:lpstr>6. Perform filtering on measured sample (continued)  </vt:lpstr>
      <vt:lpstr>6. Perform filtering on measured sample (continued)  </vt:lpstr>
      <vt:lpstr>7. Perform desired measurement techniques on measured sample  </vt:lpstr>
      <vt:lpstr>7. Perform desired measurement techniques on measured sample (cont)  </vt:lpstr>
      <vt:lpstr>7. Perform desired measurement techniques on measured sample (cont)  </vt:lpstr>
      <vt:lpstr>8. Perform another measurement or shut down the profiler  </vt:lpstr>
      <vt:lpstr>8. Perform another measurement or shut down the profiler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Keyence VK-X3000 3D Surface Profiler </dc:title>
  <dc:creator>Robert Naujokaitis</dc:creator>
  <cp:lastModifiedBy>Robert Naujokaitis</cp:lastModifiedBy>
  <cp:revision>29</cp:revision>
  <dcterms:created xsi:type="dcterms:W3CDTF">2023-03-28T17:52:19Z</dcterms:created>
  <dcterms:modified xsi:type="dcterms:W3CDTF">2023-03-29T20:36:15Z</dcterms:modified>
</cp:coreProperties>
</file>