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67" r:id="rId2"/>
    <p:sldId id="256" r:id="rId3"/>
    <p:sldId id="269" r:id="rId4"/>
    <p:sldId id="26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7CF07-D211-4809-82D0-424F52CCB45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0B13D-6AAB-4D57-ACA6-3ADB5D33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8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0B13D-6AAB-4D57-ACA6-3ADB5D3398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8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C1C8E-E49E-5F85-8638-36E9003BB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0C0D08-7B9F-1A42-EE11-72FBEA288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E3486-F4D1-9B0D-C072-51393953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2255-A55B-4545-890D-15ED5C3EC8F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FB236-3E3B-4654-F26F-B5644D777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62C77-2B3F-3C89-F0DF-2B631DEF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4CDB-76FB-4C84-B607-DCE6CA2E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05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EB9E-0640-42DF-2274-2F6C0821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5EF387-13A2-A7F9-60F6-EA702DCBC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F9CC4-43B9-6638-9ABA-EAC5AA5D7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2255-A55B-4545-890D-15ED5C3EC8F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E561D-CA3A-E8DC-3482-DC364CC5C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9972A-6719-60C7-660F-F3EB4D840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4CDB-76FB-4C84-B607-DCE6CA2E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53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8DCDC9-3ECE-686F-4555-81898C2EBD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A0FEE3-12C2-833A-E5AE-8F096839E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34B49-6402-4D46-1EE6-794E3C967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2255-A55B-4545-890D-15ED5C3EC8F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D9F58-92C9-242F-255C-E935B0F77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3F747-02B6-2BDE-A2A6-CDE1C499C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4CDB-76FB-4C84-B607-DCE6CA2E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0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859FB-3A4D-42C8-DF09-25402B2F2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81F92-2FA5-9985-8CDD-E0DD594D1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06404-F964-FDBB-4ABE-4E035E043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2255-A55B-4545-890D-15ED5C3EC8F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11FBD-FD3F-EB5A-8E38-2C3C1E985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452A3-BB1E-321A-DBC3-464C8B42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4CDB-76FB-4C84-B607-DCE6CA2E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47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A1F54-8835-388E-D668-9FACECC4F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4BED2-3C0F-53EA-641F-2F3B0726B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D9CD1-F478-DBFA-2283-CDAE48A4E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2255-A55B-4545-890D-15ED5C3EC8F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9BBD2-AAB1-10E0-A204-769FE316C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EAA70-4B58-E92C-94C3-D26286F3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4CDB-76FB-4C84-B607-DCE6CA2E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4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1EC3-70CD-C692-DEED-5DB80DC5C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FCEAA-96EE-E790-6490-068A72AF0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9CCC4-A683-3AF1-C07D-AAE422E6E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555F5-B84C-52CA-1AB9-DC7DF435E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2255-A55B-4545-890D-15ED5C3EC8F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D0106-D6C8-44BA-F4D3-7E04E955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3D953-61AA-D718-623C-1D81B32D0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4CDB-76FB-4C84-B607-DCE6CA2E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42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986D9-211F-7A77-FBD9-4B1206050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89162-92CC-F8DE-A6B7-D20DC0899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B579F-5F95-ABE7-B127-AE9ABDFB2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3F1C22-691C-5857-FD76-13125BF09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90A86F-1183-E78C-E546-5430D81F9A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AC5999-A560-3581-62B2-E93C1B8F4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2255-A55B-4545-890D-15ED5C3EC8F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24BE42-E092-D57B-6BBB-29D6CB862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1427D0-1BCC-8C13-5C89-42078C0FA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4CDB-76FB-4C84-B607-DCE6CA2E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52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1C13C-A60C-6CC9-E1A1-81A0315F3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F6642A-01E5-56EF-ABE2-603664B38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2255-A55B-4545-890D-15ED5C3EC8F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EE132-6A55-CFBC-E868-6F591D79B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0E0807-9E2E-32F3-3B26-CCAD1907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4CDB-76FB-4C84-B607-DCE6CA2E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59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A5BAD1-DB29-8C50-2A4D-355F21C19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2255-A55B-4545-890D-15ED5C3EC8F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502554-120E-3CC4-1943-BA6B12B50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00C16-44ED-D2FA-5151-79D1963B3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4CDB-76FB-4C84-B607-DCE6CA2E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77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F7B2-4954-A4EC-77C3-EBF87ECEE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DFC23-C91F-6D9A-0CE8-5DC86A594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B4493-305C-31BB-CE91-BDD5BC1C5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6042E-4797-2F09-31B6-23F008BA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2255-A55B-4545-890D-15ED5C3EC8F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C35C8-4E2D-F51B-E9B1-A63E6E695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12453-4E18-5E8D-0C61-81AD8F9B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4CDB-76FB-4C84-B607-DCE6CA2E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65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F09FC-A948-CFDC-4158-BE02F6E38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D8AE8A-01D3-21FD-D1DF-56E931783B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8F8DA-CCE6-DCD8-42F5-394170059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8C067-AA5E-640E-6E13-097F59221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2255-A55B-4545-890D-15ED5C3EC8F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D1969-E8CB-56F6-CB6E-F2215D438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17F1C-C527-6C2C-2E0C-EF1F39C3C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4CDB-76FB-4C84-B607-DCE6CA2E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8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59AC4E-9E66-3996-92FB-900F5789C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E3F6A-D8BD-BAF0-4653-73A3740CB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3D198-6EDF-19E9-8A80-3B64FF9D3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7F2255-A55B-4545-890D-15ED5C3EC8F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1EB80-9362-5D84-7361-8B90DBB09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A6BDD-6696-8903-0969-41BCD0ADF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534CDB-76FB-4C84-B607-DCE6CA2E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3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tiff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70039A-4B96-6B1E-06C4-92B0E5C18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3784" y="917769"/>
            <a:ext cx="7315200" cy="391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61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621D9F1-8A7F-1598-51E3-9BD39EFBCB81}"/>
              </a:ext>
            </a:extLst>
          </p:cNvPr>
          <p:cNvGrpSpPr/>
          <p:nvPr/>
        </p:nvGrpSpPr>
        <p:grpSpPr>
          <a:xfrm>
            <a:off x="0" y="0"/>
            <a:ext cx="11799065" cy="3342041"/>
            <a:chOff x="0" y="0"/>
            <a:chExt cx="11799065" cy="33420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8F1622-8423-CDA2-1529-2129C6F73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321410" y="159197"/>
              <a:ext cx="1990165" cy="2286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CC02D7-D568-E36E-A85E-6A9C0CA55724}"/>
                </a:ext>
              </a:extLst>
            </p:cNvPr>
            <p:cNvSpPr txBox="1"/>
            <p:nvPr/>
          </p:nvSpPr>
          <p:spPr>
            <a:xfrm>
              <a:off x="0" y="0"/>
              <a:ext cx="22025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1. Select a suitable transducer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EBA4EF6-4A2D-904F-7EE2-ED9C04F65A87}"/>
                </a:ext>
              </a:extLst>
            </p:cNvPr>
            <p:cNvGrpSpPr/>
            <p:nvPr/>
          </p:nvGrpSpPr>
          <p:grpSpPr>
            <a:xfrm>
              <a:off x="2597491" y="276999"/>
              <a:ext cx="2651312" cy="2450149"/>
              <a:chOff x="2568916" y="1519336"/>
              <a:chExt cx="2651312" cy="2450149"/>
            </a:xfrm>
          </p:grpSpPr>
          <p:pic>
            <p:nvPicPr>
              <p:cNvPr id="4" name="Picture 3" descr="A machine with a circular object on a metal surface&#10;&#10;AI-generated content may be incorrect.">
                <a:extLst>
                  <a:ext uri="{FF2B5EF4-FFF2-40B4-BE49-F238E27FC236}">
                    <a16:creationId xmlns:a16="http://schemas.microsoft.com/office/drawing/2014/main" id="{8E6E1E5B-5C15-569A-CF2D-EF83D11E9E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8916" y="1981001"/>
                <a:ext cx="2651312" cy="1988484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E9EA8B2-B26D-A1A1-1A83-9A9DBBF122C6}"/>
                  </a:ext>
                </a:extLst>
              </p:cNvPr>
              <p:cNvSpPr txBox="1"/>
              <p:nvPr/>
            </p:nvSpPr>
            <p:spPr>
              <a:xfrm>
                <a:off x="2568916" y="1519336"/>
                <a:ext cx="26513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2. Mount transducer &amp; submerge sample in deionized water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6035677-CB25-C767-43FD-0B9B7E2D5EA7}"/>
                </a:ext>
              </a:extLst>
            </p:cNvPr>
            <p:cNvGrpSpPr/>
            <p:nvPr/>
          </p:nvGrpSpPr>
          <p:grpSpPr>
            <a:xfrm>
              <a:off x="5386801" y="738664"/>
              <a:ext cx="2731995" cy="2296154"/>
              <a:chOff x="5544244" y="2443727"/>
              <a:chExt cx="2731995" cy="2296154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C581781-99FC-213B-6673-B2C3E50D4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b="50000"/>
              <a:stretch>
                <a:fillRect/>
              </a:stretch>
            </p:blipFill>
            <p:spPr>
              <a:xfrm>
                <a:off x="5544244" y="2751505"/>
                <a:ext cx="2731995" cy="1988376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45690D8-BE91-767F-689E-A733B04C7E5E}"/>
                  </a:ext>
                </a:extLst>
              </p:cNvPr>
              <p:cNvSpPr txBox="1"/>
              <p:nvPr/>
            </p:nvSpPr>
            <p:spPr>
              <a:xfrm>
                <a:off x="5544244" y="2443727"/>
                <a:ext cx="25305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3. Select depth/interface of interest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6161692-A356-531B-0416-5311F8D14CFB}"/>
                </a:ext>
              </a:extLst>
            </p:cNvPr>
            <p:cNvGrpSpPr/>
            <p:nvPr/>
          </p:nvGrpSpPr>
          <p:grpSpPr>
            <a:xfrm>
              <a:off x="8256794" y="1046442"/>
              <a:ext cx="3542271" cy="2295599"/>
              <a:chOff x="8343080" y="3466130"/>
              <a:chExt cx="3542271" cy="2295599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35E631-D3CF-5B58-4D4B-77B3748C7256}"/>
                  </a:ext>
                </a:extLst>
              </p:cNvPr>
              <p:cNvSpPr txBox="1"/>
              <p:nvPr/>
            </p:nvSpPr>
            <p:spPr>
              <a:xfrm>
                <a:off x="8343080" y="3466130"/>
                <a:ext cx="12956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4. Start scanning</a:t>
                </a:r>
              </a:p>
            </p:txBody>
          </p:sp>
          <p:pic>
            <p:nvPicPr>
              <p:cNvPr id="41" name="Picture 40" descr="A screen shot of a computer&#10;&#10;AI-generated content may be incorrect.">
                <a:extLst>
                  <a:ext uri="{FF2B5EF4-FFF2-40B4-BE49-F238E27FC236}">
                    <a16:creationId xmlns:a16="http://schemas.microsoft.com/office/drawing/2014/main" id="{C304AD5E-A763-2DEE-503F-BF2B1F375C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3080" y="3773353"/>
                <a:ext cx="3542271" cy="198837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30269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BFAF074-10FC-115A-C36D-68C0D02BF6FC}"/>
              </a:ext>
            </a:extLst>
          </p:cNvPr>
          <p:cNvGrpSpPr/>
          <p:nvPr/>
        </p:nvGrpSpPr>
        <p:grpSpPr>
          <a:xfrm>
            <a:off x="1456573" y="1024078"/>
            <a:ext cx="9144000" cy="4440512"/>
            <a:chOff x="1456573" y="1024078"/>
            <a:chExt cx="9144000" cy="44405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93F843-DA8D-E3B2-90D0-130AC1228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6573" y="1393410"/>
              <a:ext cx="9144000" cy="40711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71A275-D83E-4109-2318-EF5D0DC283AE}"/>
                </a:ext>
              </a:extLst>
            </p:cNvPr>
            <p:cNvSpPr txBox="1"/>
            <p:nvPr/>
          </p:nvSpPr>
          <p:spPr>
            <a:xfrm>
              <a:off x="1456573" y="1024078"/>
              <a:ext cx="15915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SAM Scan modes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E36E8B-3A69-A486-030C-F2D9D9982B5A}"/>
                </a:ext>
              </a:extLst>
            </p:cNvPr>
            <p:cNvSpPr txBox="1"/>
            <p:nvPr/>
          </p:nvSpPr>
          <p:spPr>
            <a:xfrm>
              <a:off x="1456573" y="3021746"/>
              <a:ext cx="12282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/>
                <a:t>Source - PVA </a:t>
              </a:r>
              <a:r>
                <a:rPr lang="en-US" sz="1000" i="1" dirty="0" err="1"/>
                <a:t>TePla</a:t>
              </a:r>
              <a:endParaRPr lang="en-US" sz="1000" i="1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25CB8B6-945A-DC51-2C08-23C0B03739AC}"/>
                </a:ext>
              </a:extLst>
            </p:cNvPr>
            <p:cNvSpPr/>
            <p:nvPr/>
          </p:nvSpPr>
          <p:spPr>
            <a:xfrm>
              <a:off x="5095875" y="2724150"/>
              <a:ext cx="2352675" cy="13620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256AE0F-B683-B32B-AD26-54543B96969E}"/>
                </a:ext>
              </a:extLst>
            </p:cNvPr>
            <p:cNvSpPr/>
            <p:nvPr/>
          </p:nvSpPr>
          <p:spPr>
            <a:xfrm>
              <a:off x="5095875" y="4054890"/>
              <a:ext cx="2352675" cy="13620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50B9DF-D7D4-2F48-2E0B-BD8EEB372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2550" y="3496568"/>
              <a:ext cx="2286000" cy="1508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5011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08D7D-3201-C6CB-D1CB-B8B523CAB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E0B1010-970C-E8F1-DB3F-8A7A3E5122F4}"/>
              </a:ext>
            </a:extLst>
          </p:cNvPr>
          <p:cNvGrpSpPr/>
          <p:nvPr/>
        </p:nvGrpSpPr>
        <p:grpSpPr>
          <a:xfrm>
            <a:off x="0" y="41473"/>
            <a:ext cx="12192000" cy="3866953"/>
            <a:chOff x="0" y="41473"/>
            <a:chExt cx="12192000" cy="386695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60A7EEE-3267-92CD-C3DE-ED3BBA94A114}"/>
                </a:ext>
              </a:extLst>
            </p:cNvPr>
            <p:cNvGrpSpPr/>
            <p:nvPr/>
          </p:nvGrpSpPr>
          <p:grpSpPr>
            <a:xfrm>
              <a:off x="0" y="41473"/>
              <a:ext cx="12192000" cy="3866953"/>
              <a:chOff x="0" y="41473"/>
              <a:chExt cx="12192000" cy="3866953"/>
            </a:xfrm>
          </p:grpSpPr>
          <p:sp>
            <p:nvSpPr>
              <p:cNvPr id="10" name="Arrow: Down 9">
                <a:extLst>
                  <a:ext uri="{FF2B5EF4-FFF2-40B4-BE49-F238E27FC236}">
                    <a16:creationId xmlns:a16="http://schemas.microsoft.com/office/drawing/2014/main" id="{B2F78268-DD6A-4A26-8201-8B93D26DB580}"/>
                  </a:ext>
                </a:extLst>
              </p:cNvPr>
              <p:cNvSpPr/>
              <p:nvPr/>
            </p:nvSpPr>
            <p:spPr>
              <a:xfrm>
                <a:off x="5762625" y="2657475"/>
                <a:ext cx="666750" cy="406400"/>
              </a:xfrm>
              <a:prstGeom prst="downArrow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346B92-DDBA-F003-10D4-455CBD311C46}"/>
                  </a:ext>
                </a:extLst>
              </p:cNvPr>
              <p:cNvSpPr txBox="1"/>
              <p:nvPr/>
            </p:nvSpPr>
            <p:spPr>
              <a:xfrm>
                <a:off x="0" y="1870273"/>
                <a:ext cx="8064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/>
                  <a:t>HiSA</a:t>
                </a:r>
                <a:r>
                  <a:rPr lang="en-US" sz="1400" dirty="0"/>
                  <a:t> off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E53176-E6A2-179E-F321-02E9E26026C6}"/>
                  </a:ext>
                </a:extLst>
              </p:cNvPr>
              <p:cNvSpPr txBox="1"/>
              <p:nvPr/>
            </p:nvSpPr>
            <p:spPr>
              <a:xfrm>
                <a:off x="0" y="3095626"/>
                <a:ext cx="7968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/>
                  <a:t>HiSA</a:t>
                </a:r>
                <a:r>
                  <a:rPr lang="en-US" sz="1400" dirty="0"/>
                  <a:t> on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FD8CB93-9457-8996-278F-DAF6DE14DDE1}"/>
                  </a:ext>
                </a:extLst>
              </p:cNvPr>
              <p:cNvSpPr txBox="1"/>
              <p:nvPr/>
            </p:nvSpPr>
            <p:spPr>
              <a:xfrm>
                <a:off x="28575" y="41473"/>
                <a:ext cx="416696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High Speed Scanning Axis (</a:t>
                </a:r>
                <a:r>
                  <a:rPr lang="en-US" sz="1400" b="1" dirty="0" err="1"/>
                  <a:t>HiSA</a:t>
                </a:r>
                <a:r>
                  <a:rPr lang="en-US" sz="1400" b="1" dirty="0"/>
                  <a:t>) function</a:t>
                </a:r>
              </a:p>
              <a:p>
                <a:r>
                  <a:rPr lang="en-US" sz="1400" dirty="0"/>
                  <a:t>Z-axis is constantly adjusting transducer height which follows surface curvature  </a:t>
                </a:r>
              </a:p>
            </p:txBody>
          </p:sp>
          <p:pic>
            <p:nvPicPr>
              <p:cNvPr id="21" name="Picture 20" descr="A circular object with squares&#10;&#10;Description automatically generated">
                <a:extLst>
                  <a:ext uri="{FF2B5EF4-FFF2-40B4-BE49-F238E27FC236}">
                    <a16:creationId xmlns:a16="http://schemas.microsoft.com/office/drawing/2014/main" id="{C0C0A412-B5AF-E9B3-A054-D2F9EC35B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1600" y="41473"/>
                <a:ext cx="1828800" cy="1828800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F396572-8557-B3CB-EDEB-A7BF2F5900E7}"/>
                  </a:ext>
                </a:extLst>
              </p:cNvPr>
              <p:cNvSpPr/>
              <p:nvPr/>
            </p:nvSpPr>
            <p:spPr>
              <a:xfrm>
                <a:off x="5181600" y="866775"/>
                <a:ext cx="1828800" cy="158750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CE483AD-648C-86C1-C306-177C881EE0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34250" y="701048"/>
                <a:ext cx="3686175" cy="629233"/>
              </a:xfrm>
              <a:prstGeom prst="rect">
                <a:avLst/>
              </a:prstGeom>
            </p:spPr>
          </p:pic>
          <p:cxnSp>
            <p:nvCxnSpPr>
              <p:cNvPr id="3" name="Connector: Elbow 2">
                <a:extLst>
                  <a:ext uri="{FF2B5EF4-FFF2-40B4-BE49-F238E27FC236}">
                    <a16:creationId xmlns:a16="http://schemas.microsoft.com/office/drawing/2014/main" id="{656BE4E9-6087-78FB-7649-EB0AB18977A3}"/>
                  </a:ext>
                </a:extLst>
              </p:cNvPr>
              <p:cNvCxnSpPr>
                <a:stCxn id="22" idx="1"/>
              </p:cNvCxnSpPr>
              <p:nvPr/>
            </p:nvCxnSpPr>
            <p:spPr>
              <a:xfrm rot="10800000" flipV="1">
                <a:off x="4429126" y="946150"/>
                <a:ext cx="752475" cy="1149350"/>
              </a:xfrm>
              <a:prstGeom prst="bentConnector2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8D5A84F-27AF-E0AE-28E0-FA1682CC6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178050"/>
                <a:ext cx="12192000" cy="4064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DDA71F9-B12C-30F7-2358-25F4983484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502026"/>
                <a:ext cx="12192000" cy="4064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C2B0F40-4400-6E5A-71B0-03900C1F8F92}"/>
                </a:ext>
              </a:extLst>
            </p:cNvPr>
            <p:cNvSpPr txBox="1"/>
            <p:nvPr/>
          </p:nvSpPr>
          <p:spPr>
            <a:xfrm>
              <a:off x="7334250" y="699592"/>
              <a:ext cx="16457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300mm Warped wafer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7032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61</Words>
  <Application>Microsoft Office PowerPoint</Application>
  <PresentationFormat>Widescreen</PresentationFormat>
  <Paragraphs>12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Binh Duong</dc:creator>
  <cp:lastModifiedBy>Binh Duong</cp:lastModifiedBy>
  <cp:revision>9</cp:revision>
  <dcterms:created xsi:type="dcterms:W3CDTF">2025-11-20T14:56:23Z</dcterms:created>
  <dcterms:modified xsi:type="dcterms:W3CDTF">2025-11-25T18:16:55Z</dcterms:modified>
</cp:coreProperties>
</file>