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1" r:id="rId3"/>
    <p:sldId id="269" r:id="rId4"/>
    <p:sldId id="270" r:id="rId5"/>
    <p:sldId id="271" r:id="rId6"/>
    <p:sldId id="272" r:id="rId7"/>
    <p:sldId id="274" r:id="rId8"/>
    <p:sldId id="275" r:id="rId9"/>
    <p:sldId id="276" r:id="rId10"/>
    <p:sldId id="27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1DA72-2F52-4C4E-9DFC-DC23AF4F69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E881F-AD04-4838-B8EA-789C44138E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168E0A-FAE0-4B5F-AC61-BBA0116CD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0AB25-4A8E-4E49-B286-F3A68FE1C546}" type="datetimeFigureOut">
              <a:rPr lang="en-US" smtClean="0"/>
              <a:t>11/23/2021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6F6AFE-7264-4A00-BB61-A47B88BF3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2C6F3E-CBB1-4B9E-BCA1-76C51230F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852CB-9DDA-4898-9772-89CADBED62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62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284633-CDCA-4B92-A61D-02268FCB5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FA4968-0198-43CA-8A7D-D3A72F4C20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277CED-BB4D-42C2-A5E1-C3AAF9A77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0AB25-4A8E-4E49-B286-F3A68FE1C546}" type="datetimeFigureOut">
              <a:rPr lang="en-US" smtClean="0"/>
              <a:t>11/23/2021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E5FC2A-41A2-417F-B426-9ED3293EF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81B31E-A44C-4F39-9894-271E99C72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852CB-9DDA-4898-9772-89CADBED62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584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1A5AB3D-03B2-4924-A293-5DBBA0F446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F285DC-2E17-4976-B76F-EE7EE6BC7E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A368A6-6586-4859-BE3F-BD1656ED5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0AB25-4A8E-4E49-B286-F3A68FE1C546}" type="datetimeFigureOut">
              <a:rPr lang="en-US" smtClean="0"/>
              <a:t>11/23/2021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DB56DA-04A8-4347-8596-25390E51D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63A50D-ACEC-4511-BE72-B3290CC8E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852CB-9DDA-4898-9772-89CADBED62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268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551944-5DDA-45AE-B87A-8058CCD5D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885741-B56F-4067-A973-409F0D1B25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8CD385-8E65-4723-9359-285CF20EB1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0AB25-4A8E-4E49-B286-F3A68FE1C546}" type="datetimeFigureOut">
              <a:rPr lang="en-US" smtClean="0"/>
              <a:t>11/23/2021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80DF05-3D5B-49E4-B25C-4ACDCB5E1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B0A979-F698-48D5-B1C2-D4012AB58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852CB-9DDA-4898-9772-89CADBED62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987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434CCF-824A-4D10-A8E3-1269D87FC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3C441F-B244-40E4-A672-5EF9D0F82B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C104DD-1F05-403B-81BF-B27334544B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0AB25-4A8E-4E49-B286-F3A68FE1C546}" type="datetimeFigureOut">
              <a:rPr lang="en-US" smtClean="0"/>
              <a:t>11/23/2021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839709-08E1-4453-9A67-37F200B17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28EC97-0A26-42F5-A4B6-978DD1A72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852CB-9DDA-4898-9772-89CADBED62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609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C8DA6D-1D35-4D6F-84DA-87FC90C7E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3C9DC-4EB5-4D52-BDD7-C634798DDF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969FD7-073D-46D4-8013-D7163BFA4E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6891F7-F50E-4A79-AD92-F57EE856B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0AB25-4A8E-4E49-B286-F3A68FE1C546}" type="datetimeFigureOut">
              <a:rPr lang="en-US" smtClean="0"/>
              <a:t>11/23/2021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C52149-9C71-450D-9B11-A2044CD3F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0A0BA1-15C0-49CE-9456-4434FE62D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852CB-9DDA-4898-9772-89CADBED62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573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8F274-B55D-4C6D-AE8A-AA47CADF3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71D0F0-01B2-4AB0-A65D-ECA2144793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0A65AA-F98C-4D60-8A27-C5DE0225A8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37A7A1-4768-42E4-9482-4F15D2CFEC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6EB0B2-5962-445C-8682-D13154C479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78D1BE2-C888-415F-8DB8-12C2DF3ECD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0AB25-4A8E-4E49-B286-F3A68FE1C546}" type="datetimeFigureOut">
              <a:rPr lang="en-US" smtClean="0"/>
              <a:t>11/23/2021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E2C0052-A2B1-41C2-87E3-B1DFC0B47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1472B7F-6630-4383-AB03-1081389F2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852CB-9DDA-4898-9772-89CADBED62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50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589ACE-B2D3-44D2-B1C8-C9604349E2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636F9D8-0779-4E62-BA45-F08A66FDD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0AB25-4A8E-4E49-B286-F3A68FE1C546}" type="datetimeFigureOut">
              <a:rPr lang="en-US" smtClean="0"/>
              <a:t>11/23/2021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2B6477-CECD-48C1-A02A-6AF6D673F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EB5CA3-4656-419A-AB49-4960B5D99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852CB-9DDA-4898-9772-89CADBED62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67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7DAB00F-E671-4A9F-A91A-54B015ABF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0AB25-4A8E-4E49-B286-F3A68FE1C546}" type="datetimeFigureOut">
              <a:rPr lang="en-US" smtClean="0"/>
              <a:t>11/23/2021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5F67EB-A77B-4DD2-9A5B-24A7B4C52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93625F-625E-4FA4-90AB-A82A89356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852CB-9DDA-4898-9772-89CADBED62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918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50DAD5-3CE8-43DA-A34F-768C5625E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EFEEBE-918D-4C5B-95F0-B45298234A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E8C642-A6AE-4824-BF05-F29AF1D5B9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24D61F-0DCB-48AD-9935-1C4D39DA7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0AB25-4A8E-4E49-B286-F3A68FE1C546}" type="datetimeFigureOut">
              <a:rPr lang="en-US" smtClean="0"/>
              <a:t>11/23/2021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58110E-9724-4E77-883E-DAD2D3122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F276AA-4241-46B7-B121-9228D3C6D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852CB-9DDA-4898-9772-89CADBED62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178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905189-331C-4C7E-B954-827ACCE39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CAC692-08A6-4734-B66B-23EF2A46CF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96981B-3E61-4C3E-A73F-AA5A49495E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463B58-3519-4C87-B081-02884D11D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0AB25-4A8E-4E49-B286-F3A68FE1C546}" type="datetimeFigureOut">
              <a:rPr lang="en-US" smtClean="0"/>
              <a:t>11/23/2021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17C16A-D7C5-48D7-9827-D9404C929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3B7033-A8FD-477B-9540-B89E4C794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852CB-9DDA-4898-9772-89CADBED62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300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47EB64-BC25-4FFD-AA7F-4817A4697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2A6C2E-5E51-4E3E-B457-831D3C9906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925B17-081A-42D4-80C4-06F2BC92FD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00AB25-4A8E-4E49-B286-F3A68FE1C546}" type="datetimeFigureOut">
              <a:rPr lang="en-US" smtClean="0"/>
              <a:t>11/23/2021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A320FB-036B-4324-92FF-B51824EF0D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A7FA32-6D43-46E0-8248-DC78EE3850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E852CB-9DDA-4898-9772-89CADBED62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337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A4A642F-67FB-4851-BB5D-5B1DC950A86F}"/>
              </a:ext>
            </a:extLst>
          </p:cNvPr>
          <p:cNvSpPr txBox="1"/>
          <p:nvPr/>
        </p:nvSpPr>
        <p:spPr>
          <a:xfrm>
            <a:off x="4282491" y="1467051"/>
            <a:ext cx="36270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/>
              <a:t>Kruss Goniometer</a:t>
            </a:r>
          </a:p>
          <a:p>
            <a:pPr algn="ctr"/>
            <a:r>
              <a:rPr lang="en-US" sz="3600" b="1" dirty="0"/>
              <a:t>(Contact Angle)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789BF5-794F-451F-9780-ED94F0D0CFA9}"/>
              </a:ext>
            </a:extLst>
          </p:cNvPr>
          <p:cNvSpPr txBox="1"/>
          <p:nvPr/>
        </p:nvSpPr>
        <p:spPr>
          <a:xfrm>
            <a:off x="10119360" y="5982903"/>
            <a:ext cx="19607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Yong Kyun Lee</a:t>
            </a:r>
          </a:p>
          <a:p>
            <a:r>
              <a:rPr lang="en-US" sz="2000" b="1" i="0" dirty="0">
                <a:effectLst/>
              </a:rPr>
              <a:t>ylee64@asu</a:t>
            </a:r>
            <a:r>
              <a:rPr lang="en-US" sz="2000" b="1" dirty="0"/>
              <a:t>.edu</a:t>
            </a:r>
            <a:endParaRPr lang="en-US" b="1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5512077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FFC1175B-3309-4750-B810-D4F0529131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58" y="289931"/>
            <a:ext cx="7559040" cy="604723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2B31443-2850-4380-8C18-19B02C332EAD}"/>
              </a:ext>
            </a:extLst>
          </p:cNvPr>
          <p:cNvSpPr txBox="1"/>
          <p:nvPr/>
        </p:nvSpPr>
        <p:spPr>
          <a:xfrm>
            <a:off x="8246922" y="289931"/>
            <a:ext cx="3043555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Click “Profile”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Select “Contact Angle Using”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Choose “Circle Fitting”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Check “Contact Angle”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Minimize the brightness with the page down button when your measurements are complete.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Close the software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79DAAC9-6516-46B9-88EF-3587199D09D8}"/>
              </a:ext>
            </a:extLst>
          </p:cNvPr>
          <p:cNvSpPr/>
          <p:nvPr/>
        </p:nvSpPr>
        <p:spPr>
          <a:xfrm>
            <a:off x="3695700" y="5362575"/>
            <a:ext cx="4142198" cy="314325"/>
          </a:xfrm>
          <a:prstGeom prst="rect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154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D8A35C7-AE65-4F9C-B927-E7E86DDB29E4}"/>
              </a:ext>
            </a:extLst>
          </p:cNvPr>
          <p:cNvSpPr txBox="1"/>
          <p:nvPr/>
        </p:nvSpPr>
        <p:spPr>
          <a:xfrm>
            <a:off x="8373979" y="708259"/>
            <a:ext cx="32629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Double click “Drop Shape Analysis” icon to start the control software.</a:t>
            </a:r>
          </a:p>
        </p:txBody>
      </p:sp>
      <p:pic>
        <p:nvPicPr>
          <p:cNvPr id="3" name="Picture 2" descr="A picture containing chart&#10;&#10;Description automatically generated">
            <a:extLst>
              <a:ext uri="{FF2B5EF4-FFF2-40B4-BE49-F238E27FC236}">
                <a16:creationId xmlns:a16="http://schemas.microsoft.com/office/drawing/2014/main" id="{2A7208FE-7207-4648-B267-C039749764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381" y="414367"/>
            <a:ext cx="7536581" cy="6029265"/>
          </a:xfrm>
          <a:prstGeom prst="rect">
            <a:avLst/>
          </a:prstGeom>
        </p:spPr>
      </p:pic>
      <p:pic>
        <p:nvPicPr>
          <p:cNvPr id="10" name="Picture 9" descr="A picture containing chart&#10;&#10;Description automatically generated">
            <a:extLst>
              <a:ext uri="{FF2B5EF4-FFF2-40B4-BE49-F238E27FC236}">
                <a16:creationId xmlns:a16="http://schemas.microsoft.com/office/drawing/2014/main" id="{564D22A6-6F20-4667-800F-F62D28B6B9D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36707" y="1908384"/>
            <a:ext cx="2104724" cy="3041230"/>
          </a:xfrm>
          <a:prstGeom prst="rect">
            <a:avLst/>
          </a:prstGeom>
          <a:ln>
            <a:solidFill>
              <a:schemeClr val="bg1"/>
            </a:solidFill>
          </a:ln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CAA736E-D927-4C83-9665-BE456D7914DC}"/>
              </a:ext>
            </a:extLst>
          </p:cNvPr>
          <p:cNvCxnSpPr/>
          <p:nvPr/>
        </p:nvCxnSpPr>
        <p:spPr>
          <a:xfrm flipH="1">
            <a:off x="4100362" y="1915427"/>
            <a:ext cx="433137" cy="103952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4474918-FC80-48E9-9CC3-5E879C980987}"/>
              </a:ext>
            </a:extLst>
          </p:cNvPr>
          <p:cNvCxnSpPr>
            <a:cxnSpLocks/>
          </p:cNvCxnSpPr>
          <p:nvPr/>
        </p:nvCxnSpPr>
        <p:spPr>
          <a:xfrm flipH="1" flipV="1">
            <a:off x="4100362" y="3657600"/>
            <a:ext cx="433137" cy="129201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59907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6232D9B-99F9-47C6-A572-26F9AE6E0B56}"/>
              </a:ext>
            </a:extLst>
          </p:cNvPr>
          <p:cNvSpPr txBox="1"/>
          <p:nvPr/>
        </p:nvSpPr>
        <p:spPr>
          <a:xfrm>
            <a:off x="7637090" y="501805"/>
            <a:ext cx="30435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Click “video” button</a:t>
            </a:r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99393BC5-7EDF-466C-8946-3BBAF5804F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335" y="277894"/>
            <a:ext cx="6705600" cy="5364480"/>
          </a:xfrm>
          <a:prstGeom prst="rect">
            <a:avLst/>
          </a:prstGeom>
        </p:spPr>
      </p:pic>
      <p:pic>
        <p:nvPicPr>
          <p:cNvPr id="10" name="Picture 9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F472C14E-3E55-4171-ADC5-D9B1C7D40E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42" t="2805" r="56180" b="91663"/>
          <a:stretch/>
        </p:blipFill>
        <p:spPr>
          <a:xfrm>
            <a:off x="3178098" y="780584"/>
            <a:ext cx="1059365" cy="1095897"/>
          </a:xfrm>
          <a:prstGeom prst="rect">
            <a:avLst/>
          </a:prstGeom>
          <a:ln>
            <a:solidFill>
              <a:schemeClr val="bg1"/>
            </a:solidFill>
          </a:ln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9757697-F461-4028-8B0C-D579A47B2FC6}"/>
              </a:ext>
            </a:extLst>
          </p:cNvPr>
          <p:cNvCxnSpPr/>
          <p:nvPr/>
        </p:nvCxnSpPr>
        <p:spPr>
          <a:xfrm flipH="1" flipV="1">
            <a:off x="3178098" y="501805"/>
            <a:ext cx="1059365" cy="27877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96A71DB-9D81-4BFA-BE01-7559B9E2C177}"/>
              </a:ext>
            </a:extLst>
          </p:cNvPr>
          <p:cNvCxnSpPr/>
          <p:nvPr/>
        </p:nvCxnSpPr>
        <p:spPr>
          <a:xfrm flipH="1" flipV="1">
            <a:off x="3033132" y="635619"/>
            <a:ext cx="144966" cy="124086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5" name="Picture 1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3128D97A-CF69-41E3-8FD9-338B53E894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157" y="1328532"/>
            <a:ext cx="6705600" cy="536448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128476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18A2E24-FAEC-464F-BBA6-442D82BEE225}"/>
              </a:ext>
            </a:extLst>
          </p:cNvPr>
          <p:cNvSpPr txBox="1"/>
          <p:nvPr/>
        </p:nvSpPr>
        <p:spPr>
          <a:xfrm>
            <a:off x="8567423" y="405384"/>
            <a:ext cx="30435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Click “Options”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Select “Drop Type”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Choose “Sessile Drop”</a:t>
            </a:r>
          </a:p>
        </p:txBody>
      </p:sp>
      <p:pic>
        <p:nvPicPr>
          <p:cNvPr id="6" name="Picture 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17010239-86B5-4E8F-A1C7-FE1A8DEE01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208" y="405384"/>
            <a:ext cx="7559040" cy="6047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097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C82ED80-33AF-4902-824D-B328089D5B2E}"/>
              </a:ext>
            </a:extLst>
          </p:cNvPr>
          <p:cNvSpPr txBox="1"/>
          <p:nvPr/>
        </p:nvSpPr>
        <p:spPr>
          <a:xfrm>
            <a:off x="8943278" y="602165"/>
            <a:ext cx="282543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Stage up to load a substrate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Load the sample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Stage up the sample close to the needle (do not touch the needle with the sample)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DB305B-80D3-46CB-95F5-E064CBAE821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541371" y="1287966"/>
            <a:ext cx="5489725" cy="4118125"/>
          </a:xfrm>
          <a:prstGeom prst="rect">
            <a:avLst/>
          </a:prstGeom>
        </p:spPr>
      </p:pic>
      <p:pic>
        <p:nvPicPr>
          <p:cNvPr id="9" name="Picture 8" descr="A picture containing indoor&#10;&#10;Description automatically generated">
            <a:extLst>
              <a:ext uri="{FF2B5EF4-FFF2-40B4-BE49-F238E27FC236}">
                <a16:creationId xmlns:a16="http://schemas.microsoft.com/office/drawing/2014/main" id="{FCB5572E-BD7C-4E6D-ADA0-4C89F10057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719811" y="1287965"/>
            <a:ext cx="5489725" cy="4118125"/>
          </a:xfrm>
          <a:prstGeom prst="rect">
            <a:avLst/>
          </a:prstGeom>
        </p:spPr>
      </p:pic>
      <p:sp>
        <p:nvSpPr>
          <p:cNvPr id="10" name="Arrow: Curved Right 9">
            <a:extLst>
              <a:ext uri="{FF2B5EF4-FFF2-40B4-BE49-F238E27FC236}">
                <a16:creationId xmlns:a16="http://schemas.microsoft.com/office/drawing/2014/main" id="{C6832C73-1741-43CE-978B-5DFF5251C037}"/>
              </a:ext>
            </a:extLst>
          </p:cNvPr>
          <p:cNvSpPr/>
          <p:nvPr/>
        </p:nvSpPr>
        <p:spPr>
          <a:xfrm rot="16200000" flipH="1">
            <a:off x="1511553" y="3900139"/>
            <a:ext cx="367990" cy="886522"/>
          </a:xfrm>
          <a:prstGeom prst="curved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Arrow: Curved Right 11">
            <a:extLst>
              <a:ext uri="{FF2B5EF4-FFF2-40B4-BE49-F238E27FC236}">
                <a16:creationId xmlns:a16="http://schemas.microsoft.com/office/drawing/2014/main" id="{77595E68-C1BE-459D-B418-76AF8C099415}"/>
              </a:ext>
            </a:extLst>
          </p:cNvPr>
          <p:cNvSpPr/>
          <p:nvPr/>
        </p:nvSpPr>
        <p:spPr>
          <a:xfrm rot="16200000">
            <a:off x="1511553" y="4645583"/>
            <a:ext cx="367990" cy="960130"/>
          </a:xfrm>
          <a:prstGeom prst="curved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F6894BF-4F8D-485B-B365-FDA56054C277}"/>
              </a:ext>
            </a:extLst>
          </p:cNvPr>
          <p:cNvSpPr txBox="1"/>
          <p:nvPr/>
        </p:nvSpPr>
        <p:spPr>
          <a:xfrm>
            <a:off x="2262470" y="4099885"/>
            <a:ext cx="172359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/>
              <a:t>Stage down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8EB365A-5470-4561-99E6-900F38139BE8}"/>
              </a:ext>
            </a:extLst>
          </p:cNvPr>
          <p:cNvSpPr txBox="1"/>
          <p:nvPr/>
        </p:nvSpPr>
        <p:spPr>
          <a:xfrm>
            <a:off x="2220349" y="4909533"/>
            <a:ext cx="172359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/>
              <a:t>Stage up</a:t>
            </a:r>
          </a:p>
        </p:txBody>
      </p:sp>
    </p:spTree>
    <p:extLst>
      <p:ext uri="{BB962C8B-B14F-4D97-AF65-F5344CB8AC3E}">
        <p14:creationId xmlns:p14="http://schemas.microsoft.com/office/powerpoint/2010/main" val="8293656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7D906BC-529E-46D1-8912-F53EDAC78F26}"/>
              </a:ext>
            </a:extLst>
          </p:cNvPr>
          <p:cNvSpPr txBox="1"/>
          <p:nvPr/>
        </p:nvSpPr>
        <p:spPr>
          <a:xfrm>
            <a:off x="8292255" y="488519"/>
            <a:ext cx="347274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Stage up the sample close to the needle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Move the stage until it is just below the sample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Adjust the camera focus so that the edges of the needle are as sharp as possible.</a:t>
            </a:r>
          </a:p>
        </p:txBody>
      </p:sp>
      <p:pic>
        <p:nvPicPr>
          <p:cNvPr id="7" name="Picture 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76E6DE64-B801-4A0E-8299-849EAE4767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999" y="405384"/>
            <a:ext cx="7559040" cy="6047232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0BFCEB5-CD9D-4C07-B91C-674B721BAFD2}"/>
              </a:ext>
            </a:extLst>
          </p:cNvPr>
          <p:cNvCxnSpPr>
            <a:cxnSpLocks/>
          </p:cNvCxnSpPr>
          <p:nvPr/>
        </p:nvCxnSpPr>
        <p:spPr>
          <a:xfrm flipH="1" flipV="1">
            <a:off x="3222702" y="2531328"/>
            <a:ext cx="591015" cy="267628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191E4DF-9F9C-455C-923D-15B97FF88C97}"/>
              </a:ext>
            </a:extLst>
          </p:cNvPr>
          <p:cNvCxnSpPr/>
          <p:nvPr/>
        </p:nvCxnSpPr>
        <p:spPr>
          <a:xfrm flipV="1">
            <a:off x="769434" y="2442117"/>
            <a:ext cx="4527395" cy="89210"/>
          </a:xfrm>
          <a:prstGeom prst="line">
            <a:avLst/>
          </a:prstGeom>
          <a:ln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3F144D49-9D2E-4AD3-BD50-234ECD552514}"/>
              </a:ext>
            </a:extLst>
          </p:cNvPr>
          <p:cNvSpPr txBox="1"/>
          <p:nvPr/>
        </p:nvSpPr>
        <p:spPr>
          <a:xfrm>
            <a:off x="3518209" y="2917856"/>
            <a:ext cx="322827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/>
              <a:t>boundary of the top surface</a:t>
            </a:r>
          </a:p>
        </p:txBody>
      </p:sp>
    </p:spTree>
    <p:extLst>
      <p:ext uri="{BB962C8B-B14F-4D97-AF65-F5344CB8AC3E}">
        <p14:creationId xmlns:p14="http://schemas.microsoft.com/office/powerpoint/2010/main" val="36552617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587853B-2DA8-4379-9E38-5A49B86B9976}"/>
              </a:ext>
            </a:extLst>
          </p:cNvPr>
          <p:cNvSpPr txBox="1"/>
          <p:nvPr/>
        </p:nvSpPr>
        <p:spPr>
          <a:xfrm>
            <a:off x="7159084" y="52481"/>
            <a:ext cx="48024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Click the “arrow up” button to increase a water drop size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Stop deposition when it reaches the surface</a:t>
            </a:r>
          </a:p>
        </p:txBody>
      </p:sp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528033B4-17C7-4AAD-AE22-36DF5DC17B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459" y="235898"/>
            <a:ext cx="6705600" cy="5364480"/>
          </a:xfrm>
          <a:prstGeom prst="rect">
            <a:avLst/>
          </a:prstGeom>
        </p:spPr>
      </p:pic>
      <p:sp>
        <p:nvSpPr>
          <p:cNvPr id="6" name="Arrow: Left 5">
            <a:extLst>
              <a:ext uri="{FF2B5EF4-FFF2-40B4-BE49-F238E27FC236}">
                <a16:creationId xmlns:a16="http://schemas.microsoft.com/office/drawing/2014/main" id="{060764EC-4671-4F71-B651-142ACCDA7918}"/>
              </a:ext>
            </a:extLst>
          </p:cNvPr>
          <p:cNvSpPr/>
          <p:nvPr/>
        </p:nvSpPr>
        <p:spPr>
          <a:xfrm>
            <a:off x="6096000" y="884724"/>
            <a:ext cx="646769" cy="392757"/>
          </a:xfrm>
          <a:prstGeom prst="lef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7079961A-2251-4B93-AE34-0BA8C66BDF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220" y="1375920"/>
            <a:ext cx="6705600" cy="536448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ECF8B61-5BF3-4F2B-9F37-80927D965CD5}"/>
              </a:ext>
            </a:extLst>
          </p:cNvPr>
          <p:cNvSpPr txBox="1"/>
          <p:nvPr/>
        </p:nvSpPr>
        <p:spPr>
          <a:xfrm>
            <a:off x="9969191" y="1594699"/>
            <a:ext cx="2133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Stage down to place the water drop in the middle</a:t>
            </a:r>
          </a:p>
        </p:txBody>
      </p:sp>
    </p:spTree>
    <p:extLst>
      <p:ext uri="{BB962C8B-B14F-4D97-AF65-F5344CB8AC3E}">
        <p14:creationId xmlns:p14="http://schemas.microsoft.com/office/powerpoint/2010/main" val="22447498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3E5DA50-AF0A-4A1C-B3C0-C405520F2EC1}"/>
              </a:ext>
            </a:extLst>
          </p:cNvPr>
          <p:cNvSpPr txBox="1"/>
          <p:nvPr/>
        </p:nvSpPr>
        <p:spPr>
          <a:xfrm>
            <a:off x="7250171" y="167268"/>
            <a:ext cx="45366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Click the “arrow down” button to remove the water drop at the end of the needle</a:t>
            </a:r>
          </a:p>
        </p:txBody>
      </p:sp>
      <p:pic>
        <p:nvPicPr>
          <p:cNvPr id="4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20A3A32F-28D9-42AB-9AF8-5E76AC966F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83" y="167268"/>
            <a:ext cx="6705600" cy="5364480"/>
          </a:xfrm>
          <a:prstGeom prst="rect">
            <a:avLst/>
          </a:prstGeom>
        </p:spPr>
      </p:pic>
      <p:pic>
        <p:nvPicPr>
          <p:cNvPr id="6" name="Picture 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21F851B7-4CD9-4BC6-9C38-C8132C0DA4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0283" y="1326252"/>
            <a:ext cx="6705600" cy="536448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8" name="Arrow: Left 7">
            <a:extLst>
              <a:ext uri="{FF2B5EF4-FFF2-40B4-BE49-F238E27FC236}">
                <a16:creationId xmlns:a16="http://schemas.microsoft.com/office/drawing/2014/main" id="{DC5F4350-E75D-4DEE-8DD7-8187B7301BB6}"/>
              </a:ext>
            </a:extLst>
          </p:cNvPr>
          <p:cNvSpPr/>
          <p:nvPr/>
        </p:nvSpPr>
        <p:spPr>
          <a:xfrm rot="10800000">
            <a:off x="4847063" y="861834"/>
            <a:ext cx="646769" cy="392757"/>
          </a:xfrm>
          <a:prstGeom prst="lef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16C4697-C1BB-482D-85C0-5C845CC441AA}"/>
              </a:ext>
            </a:extLst>
          </p:cNvPr>
          <p:cNvSpPr/>
          <p:nvPr/>
        </p:nvSpPr>
        <p:spPr>
          <a:xfrm>
            <a:off x="1795344" y="904922"/>
            <a:ext cx="1014763" cy="842660"/>
          </a:xfrm>
          <a:prstGeom prst="ellipse">
            <a:avLst/>
          </a:prstGeom>
          <a:noFill/>
          <a:ln w="28575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2848FBB-0F03-4999-AF01-C3FD8DE83457}"/>
              </a:ext>
            </a:extLst>
          </p:cNvPr>
          <p:cNvSpPr/>
          <p:nvPr/>
        </p:nvSpPr>
        <p:spPr>
          <a:xfrm>
            <a:off x="5170447" y="2138991"/>
            <a:ext cx="1014763" cy="842660"/>
          </a:xfrm>
          <a:prstGeom prst="ellipse">
            <a:avLst/>
          </a:prstGeom>
          <a:noFill/>
          <a:ln w="28575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5972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3E5DA50-AF0A-4A1C-B3C0-C405520F2EC1}"/>
              </a:ext>
            </a:extLst>
          </p:cNvPr>
          <p:cNvSpPr txBox="1"/>
          <p:nvPr/>
        </p:nvSpPr>
        <p:spPr>
          <a:xfrm>
            <a:off x="7984273" y="405384"/>
            <a:ext cx="392569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Click the “focusing assistant” button to increase video contrast (brightness) with the page up and down button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Click the “baseline” button in order to determine the baseline automatically</a:t>
            </a:r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2726616E-F4BE-41D0-B771-12368DDE8B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033" y="405384"/>
            <a:ext cx="7559040" cy="6047232"/>
          </a:xfrm>
          <a:prstGeom prst="rect">
            <a:avLst/>
          </a:prstGeom>
        </p:spPr>
      </p:pic>
      <p:pic>
        <p:nvPicPr>
          <p:cNvPr id="11" name="Picture 10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4213811-D68F-4308-8FBE-22B5BE20EE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48" t="3316" r="52754" b="92258"/>
          <a:stretch/>
        </p:blipFill>
        <p:spPr>
          <a:xfrm>
            <a:off x="3847171" y="918057"/>
            <a:ext cx="802888" cy="917587"/>
          </a:xfrm>
          <a:prstGeom prst="rect">
            <a:avLst/>
          </a:prstGeom>
          <a:ln>
            <a:solidFill>
              <a:schemeClr val="bg1"/>
            </a:solidFill>
          </a:ln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5C403D3-5AC1-432D-A0B2-DC6E8E5B1877}"/>
              </a:ext>
            </a:extLst>
          </p:cNvPr>
          <p:cNvCxnSpPr/>
          <p:nvPr/>
        </p:nvCxnSpPr>
        <p:spPr>
          <a:xfrm flipH="1" flipV="1">
            <a:off x="3646449" y="825190"/>
            <a:ext cx="200722" cy="102591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C8A10C1-D674-41CB-B518-9F3DDB5FB55B}"/>
              </a:ext>
            </a:extLst>
          </p:cNvPr>
          <p:cNvCxnSpPr>
            <a:cxnSpLocks/>
          </p:cNvCxnSpPr>
          <p:nvPr/>
        </p:nvCxnSpPr>
        <p:spPr>
          <a:xfrm flipH="1" flipV="1">
            <a:off x="3746810" y="670659"/>
            <a:ext cx="903249" cy="23194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8BCD4446-83E3-4A13-A7C3-BD41B3D2E7D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0" t="3219" r="81806" b="91583"/>
          <a:stretch/>
        </p:blipFill>
        <p:spPr>
          <a:xfrm>
            <a:off x="1609725" y="887541"/>
            <a:ext cx="752475" cy="856267"/>
          </a:xfrm>
          <a:prstGeom prst="rect">
            <a:avLst/>
          </a:prstGeom>
          <a:ln>
            <a:solidFill>
              <a:schemeClr val="bg1"/>
            </a:solidFill>
          </a:ln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E8D602E-61C0-4ACA-B773-CEF9BB951238}"/>
              </a:ext>
            </a:extLst>
          </p:cNvPr>
          <p:cNvCxnSpPr>
            <a:cxnSpLocks/>
          </p:cNvCxnSpPr>
          <p:nvPr/>
        </p:nvCxnSpPr>
        <p:spPr>
          <a:xfrm flipH="1" flipV="1">
            <a:off x="1462437" y="825190"/>
            <a:ext cx="147288" cy="91861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77A0EC4-B465-490D-A5A5-6E003D5A731D}"/>
              </a:ext>
            </a:extLst>
          </p:cNvPr>
          <p:cNvCxnSpPr>
            <a:cxnSpLocks/>
          </p:cNvCxnSpPr>
          <p:nvPr/>
        </p:nvCxnSpPr>
        <p:spPr>
          <a:xfrm flipH="1" flipV="1">
            <a:off x="1512617" y="670659"/>
            <a:ext cx="851444" cy="21688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FB2582A6-2C0B-4F39-B82E-425ECC776C62}"/>
              </a:ext>
            </a:extLst>
          </p:cNvPr>
          <p:cNvSpPr txBox="1"/>
          <p:nvPr/>
        </p:nvSpPr>
        <p:spPr>
          <a:xfrm>
            <a:off x="4398924" y="1651047"/>
            <a:ext cx="383121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EBC9DC8-E544-445A-A43C-DAEF5F608DB2}"/>
              </a:ext>
            </a:extLst>
          </p:cNvPr>
          <p:cNvSpPr txBox="1"/>
          <p:nvPr/>
        </p:nvSpPr>
        <p:spPr>
          <a:xfrm>
            <a:off x="1938339" y="1528768"/>
            <a:ext cx="383121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6678547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3447</TotalTime>
  <Words>239</Words>
  <Application>Microsoft Office PowerPoint</Application>
  <PresentationFormat>Widescreen</PresentationFormat>
  <Paragraphs>44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Yong Kyun LEE</dc:creator>
  <cp:lastModifiedBy>Michael Marrs</cp:lastModifiedBy>
  <cp:revision>62</cp:revision>
  <dcterms:created xsi:type="dcterms:W3CDTF">2021-05-03T15:21:30Z</dcterms:created>
  <dcterms:modified xsi:type="dcterms:W3CDTF">2021-11-23T23:10:22Z</dcterms:modified>
</cp:coreProperties>
</file>